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  <p:sldMasterId id="2147483808" r:id="rId2"/>
    <p:sldMasterId id="2147483820" r:id="rId3"/>
    <p:sldMasterId id="2147483911" r:id="rId4"/>
    <p:sldMasterId id="2147483913" r:id="rId5"/>
  </p:sldMasterIdLst>
  <p:notesMasterIdLst>
    <p:notesMasterId r:id="rId68"/>
  </p:notesMasterIdLst>
  <p:handoutMasterIdLst>
    <p:handoutMasterId r:id="rId69"/>
  </p:handoutMasterIdLst>
  <p:sldIdLst>
    <p:sldId id="276" r:id="rId6"/>
    <p:sldId id="277" r:id="rId7"/>
    <p:sldId id="575" r:id="rId8"/>
    <p:sldId id="631" r:id="rId9"/>
    <p:sldId id="640" r:id="rId10"/>
    <p:sldId id="599" r:id="rId11"/>
    <p:sldId id="633" r:id="rId12"/>
    <p:sldId id="654" r:id="rId13"/>
    <p:sldId id="655" r:id="rId14"/>
    <p:sldId id="656" r:id="rId15"/>
    <p:sldId id="657" r:id="rId16"/>
    <p:sldId id="641" r:id="rId17"/>
    <p:sldId id="634" r:id="rId18"/>
    <p:sldId id="635" r:id="rId19"/>
    <p:sldId id="636" r:id="rId20"/>
    <p:sldId id="601" r:id="rId21"/>
    <p:sldId id="602" r:id="rId22"/>
    <p:sldId id="603" r:id="rId23"/>
    <p:sldId id="653" r:id="rId24"/>
    <p:sldId id="666" r:id="rId25"/>
    <p:sldId id="667" r:id="rId26"/>
    <p:sldId id="642" r:id="rId27"/>
    <p:sldId id="610" r:id="rId28"/>
    <p:sldId id="611" r:id="rId29"/>
    <p:sldId id="613" r:id="rId30"/>
    <p:sldId id="614" r:id="rId31"/>
    <p:sldId id="615" r:id="rId32"/>
    <p:sldId id="619" r:id="rId33"/>
    <p:sldId id="637" r:id="rId34"/>
    <p:sldId id="638" r:id="rId35"/>
    <p:sldId id="649" r:id="rId36"/>
    <p:sldId id="645" r:id="rId37"/>
    <p:sldId id="646" r:id="rId38"/>
    <p:sldId id="647" r:id="rId39"/>
    <p:sldId id="648" r:id="rId40"/>
    <p:sldId id="625" r:id="rId41"/>
    <p:sldId id="650" r:id="rId42"/>
    <p:sldId id="651" r:id="rId43"/>
    <p:sldId id="652" r:id="rId44"/>
    <p:sldId id="627" r:id="rId45"/>
    <p:sldId id="628" r:id="rId46"/>
    <p:sldId id="629" r:id="rId47"/>
    <p:sldId id="658" r:id="rId48"/>
    <p:sldId id="659" r:id="rId49"/>
    <p:sldId id="660" r:id="rId50"/>
    <p:sldId id="662" r:id="rId51"/>
    <p:sldId id="663" r:id="rId52"/>
    <p:sldId id="664" r:id="rId53"/>
    <p:sldId id="665" r:id="rId54"/>
    <p:sldId id="630" r:id="rId55"/>
    <p:sldId id="668" r:id="rId56"/>
    <p:sldId id="669" r:id="rId57"/>
    <p:sldId id="670" r:id="rId58"/>
    <p:sldId id="671" r:id="rId59"/>
    <p:sldId id="672" r:id="rId60"/>
    <p:sldId id="673" r:id="rId61"/>
    <p:sldId id="674" r:id="rId62"/>
    <p:sldId id="675" r:id="rId63"/>
    <p:sldId id="676" r:id="rId64"/>
    <p:sldId id="677" r:id="rId65"/>
    <p:sldId id="678" r:id="rId66"/>
    <p:sldId id="598" r:id="rId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0929"/>
  </p:normalViewPr>
  <p:slideViewPr>
    <p:cSldViewPr>
      <p:cViewPr varScale="1">
        <p:scale>
          <a:sx n="73" d="100"/>
          <a:sy n="73" d="100"/>
        </p:scale>
        <p:origin x="130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'Sheet1 (3)'!$D$10</c:f>
              <c:strCache>
                <c:ptCount val="1"/>
                <c:pt idx="0">
                  <c:v>Product Price
(scaled down) 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'Sheet1 (3)'!$C$11:$C$15</c:f>
              <c:numCache>
                <c:formatCode>General</c:formatCode>
                <c:ptCount val="5"/>
                <c:pt idx="0">
                  <c:v>10</c:v>
                </c:pt>
                <c:pt idx="1">
                  <c:v>5</c:v>
                </c:pt>
                <c:pt idx="2">
                  <c:v>5</c:v>
                </c:pt>
                <c:pt idx="3">
                  <c:v>6</c:v>
                </c:pt>
                <c:pt idx="4">
                  <c:v>10</c:v>
                </c:pt>
              </c:numCache>
            </c:numRef>
          </c:xVal>
          <c:yVal>
            <c:numRef>
              <c:f>'Sheet1 (3)'!$D$11:$D$15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9</c:v>
                </c:pt>
                <c:pt idx="4">
                  <c:v>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4D3-46EF-8A52-0F6D535F3DF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54745256"/>
        <c:axId val="554741728"/>
      </c:scatterChart>
      <c:valAx>
        <c:axId val="554745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741728"/>
        <c:crosses val="autoZero"/>
        <c:crossBetween val="midCat"/>
      </c:valAx>
      <c:valAx>
        <c:axId val="554741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Produt Prize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47452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8/5/2023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8/5/2023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2ED6E-9C88-4DB7-90E6-92586D383E0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60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31863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CF9593-3EC6-4760-9591-06563E0D76C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19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38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13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750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4A2D0E7-61DC-49E8-95D7-A7B1B0FC0DA1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0925" y="746125"/>
            <a:ext cx="4913313" cy="3684588"/>
          </a:xfrm>
          <a:ln w="12700" cap="flat">
            <a:solidFill>
              <a:schemeClr val="tx1"/>
            </a:solidFill>
          </a:ln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685509"/>
            <a:ext cx="5140325" cy="44397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348" tIns="43673" rIns="87348" bIns="43673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45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5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5829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 not remove" hidden="1">
            <a:extLst>
              <a:ext uri="{FF2B5EF4-FFF2-40B4-BE49-F238E27FC236}">
                <a16:creationId xmlns:a16="http://schemas.microsoft.com/office/drawing/2014/main" xmlns="" id="{769D513C-3F6F-42BE-BBEB-AAAC80BCDD0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>
            <a:normAutofit/>
          </a:bodyPr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1"/>
            <a:ext cx="586740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825" baseline="0" dirty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825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3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1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4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2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0" y="6644004"/>
            <a:ext cx="2057400" cy="213996"/>
          </a:xfrm>
          <a:prstGeom prst="rect">
            <a:avLst/>
          </a:prstGeom>
        </p:spPr>
        <p:txBody>
          <a:bodyPr/>
          <a:lstStyle/>
          <a:p>
            <a:fld id="{7BC38BE9-18F8-4F1D-9F5C-3ED236AFAE48}" type="datetime1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3"/>
            <a:ext cx="2133600" cy="365125"/>
          </a:xfrm>
          <a:prstGeom prst="rect">
            <a:avLst/>
          </a:prstGeom>
        </p:spPr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77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BB9CB-9449-4DE7-83AF-4CA75AC2B8B1}" type="datetime1">
              <a:rPr lang="en-US" smtClean="0"/>
              <a:t>8/5/2023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70680-1F32-4C1C-9961-28427774F84F}" type="datetime1">
              <a:rPr lang="en-US" smtClean="0"/>
              <a:t>8/5/2023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D1DA7-4C84-48B5-AF61-79C72C010C8D}" type="datetime1">
              <a:rPr lang="en-US" smtClean="0"/>
              <a:t>8/5/2023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57619-B5FB-4141-BED6-253329039A20}" type="datetime1">
              <a:rPr lang="en-US" smtClean="0"/>
              <a:t>8/5/2023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C4C73-0ADF-41A2-BD03-B97432D06114}" type="datetime1">
              <a:rPr lang="en-US" smtClean="0"/>
              <a:t>8/5/2023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2D0A3-E588-4152-92B1-FCB8C85BFA91}" type="datetime1">
              <a:rPr lang="en-US" smtClean="0"/>
              <a:t>8/5/2023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AB317-05C2-4849-8D2E-159B0A13DD45}" type="datetime1">
              <a:rPr lang="en-US" smtClean="0"/>
              <a:t>8/5/2023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CE7F5-51D4-44E9-BF4E-3198249D1DA1}" type="datetime1">
              <a:rPr lang="en-US" smtClean="0"/>
              <a:t>8/5/2023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0E1A4-AB99-4782-B3D7-3880BFEA1DCF}" type="datetime1">
              <a:rPr lang="en-US" smtClean="0"/>
              <a:t>8/5/2023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B96B0-FACA-47ED-A6A1-24DE099EE332}" type="datetime1">
              <a:rPr lang="en-US" smtClean="0"/>
              <a:t>8/5/2023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o not remove" hidden="1">
            <a:extLst>
              <a:ext uri="{FF2B5EF4-FFF2-40B4-BE49-F238E27FC236}">
                <a16:creationId xmlns:a16="http://schemas.microsoft.com/office/drawing/2014/main" xmlns="" id="{F00A1D6E-B65C-4067-8EF9-5003456BE54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</a:t>
            </a:r>
            <a:r>
              <a:rPr lang="en-US" sz="1100" baseline="0" dirty="0">
                <a:solidFill>
                  <a:srgbClr val="101141"/>
                </a:solidFill>
                <a:latin typeface="Arial"/>
                <a:cs typeface="Arial"/>
              </a:rPr>
              <a:t> to be University under Section 3 of UGC Act, 1956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1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2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0" y="6644004"/>
            <a:ext cx="2057400" cy="213996"/>
          </a:xfrm>
          <a:prstGeom prst="rect">
            <a:avLst/>
          </a:prstGeom>
        </p:spPr>
        <p:txBody>
          <a:bodyPr/>
          <a:lstStyle/>
          <a:p>
            <a:fld id="{7BC38BE9-18F8-4F1D-9F5C-3ED236AFAE48}" type="datetime1">
              <a:rPr lang="en-US" smtClean="0"/>
              <a:t>8/5/2023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1"/>
            <a:ext cx="2133600" cy="365125"/>
          </a:xfrm>
          <a:prstGeom prst="rect">
            <a:avLst/>
          </a:prstGeom>
        </p:spPr>
        <p:txBody>
          <a:bodyPr/>
          <a:lstStyle/>
          <a:p>
            <a:fld id="{BC8D7E44-7D4F-4942-A8C9-2DF6BF8399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912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243C1-E6E3-41F9-9EBC-26716E593BEC}" type="datetime1">
              <a:rPr lang="en-US" smtClean="0"/>
              <a:t>8/5/2023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2518-6CAE-442A-8EC9-848C14A8239C}" type="datetime1">
              <a:rPr lang="en-US" smtClean="0"/>
              <a:t>8/5/2023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00EA5-16EA-4B09-8078-C1010747D54F}" type="datetime1">
              <a:rPr lang="en-US" smtClean="0"/>
              <a:t>8/5/2023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4D26F-1823-44DC-9239-DC90B81E2C3B}" type="datetime1">
              <a:rPr lang="en-US" smtClean="0"/>
              <a:t>8/5/2023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4F59F-99CC-4933-9586-F5443B0AEBDC}" type="datetime1">
              <a:rPr lang="en-US" smtClean="0"/>
              <a:t>8/5/2023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EFC80-A07D-49E3-BAC4-4EDB2D9E0480}" type="datetime1">
              <a:rPr lang="en-US" smtClean="0"/>
              <a:t>8/5/2023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CAD18-17D4-499A-A1B6-87A45F16711F}" type="datetime1">
              <a:rPr lang="en-US" smtClean="0"/>
              <a:t>8/5/2023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7D080-28AA-4A5A-B16F-A7A03E196618}" type="datetime1">
              <a:rPr lang="en-US" smtClean="0"/>
              <a:t>8/5/2023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1FFB2-8177-4BED-9DFA-33E9AEFFB0C4}" type="datetime1">
              <a:rPr lang="en-US" smtClean="0"/>
              <a:t>8/5/2023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EAAE2-85A4-43C5-BB77-2717BFF9D651}" type="datetime1">
              <a:rPr lang="en-US" smtClean="0"/>
              <a:t>8/5/2023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253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0" spc="-150" baseline="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392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4"/>
            <a:ext cx="5867400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25" b="1" smtClean="0">
                <a:solidFill>
                  <a:srgbClr val="101141"/>
                </a:solidFill>
              </a:rPr>
              <a:t>BITS </a:t>
            </a:r>
            <a:r>
              <a:rPr lang="en-US" altLang="en-US" sz="825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785" y="6550026"/>
            <a:ext cx="7059215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958" y="6550671"/>
              <a:ext cx="2327968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913" y="6550671"/>
              <a:ext cx="2235087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603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1" y="0"/>
            <a:ext cx="2194322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3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41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5061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4A149CE-A26C-4113-98AE-9143637F4EE9}" type="datetime1">
              <a:rPr lang="en-US" smtClean="0"/>
              <a:t>8/5/2023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907" r:id="rId14"/>
    <p:sldLayoutId id="2147483908" r:id="rId15"/>
    <p:sldLayoutId id="2147483910" r:id="rId16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4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909" r:id="rId12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4A149CE-A26C-4113-98AE-9143637F4EE9}" type="datetime1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1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hangingPunct="0">
              <a:defRPr/>
            </a:pPr>
            <a:endParaRPr lang="en-IN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hangingPunct="0">
              <a:defRPr/>
            </a:pPr>
            <a:endParaRPr lang="en-IN">
              <a:solidFill>
                <a:prstClr val="black">
                  <a:tint val="75000"/>
                </a:prst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0" hangingPunct="0">
              <a:defRPr/>
            </a:pPr>
            <a:fld id="{F53C9531-CA2F-4FBD-B90F-7BCA3A31DFEB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</a:rPr>
              <a:pPr eaLnBrk="0" hangingPunct="0">
                <a:defRPr/>
              </a:pPr>
              <a:t>‹#›</a:t>
            </a:fld>
            <a:r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 pitchFamily="34" charset="0"/>
              </a:rPr>
              <a:t> / 67</a:t>
            </a:r>
            <a:endParaRPr lang="en-US" sz="1665">
              <a:solidFill>
                <a:prstClr val="black">
                  <a:tint val="75000"/>
                </a:prst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222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5.xml"/><Relationship Id="rId7" Type="http://schemas.openxmlformats.org/officeDocument/2006/relationships/image" Target="../media/image1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524000" y="3810000"/>
            <a:ext cx="7620000" cy="1524000"/>
          </a:xfrm>
        </p:spPr>
        <p:txBody>
          <a:bodyPr/>
          <a:lstStyle/>
          <a:p>
            <a:pPr lvl="0"/>
            <a:r>
              <a:rPr lang="en-IN" sz="4800" dirty="0" smtClean="0"/>
              <a:t>	</a:t>
            </a:r>
            <a:r>
              <a:rPr lang="en-IN" dirty="0" smtClean="0"/>
              <a:t>Instance-based </a:t>
            </a:r>
            <a:r>
              <a:rPr lang="en-IN" dirty="0"/>
              <a:t>Learning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90948" y="4926874"/>
            <a:ext cx="5943600" cy="11430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Dr. </a:t>
            </a:r>
            <a:r>
              <a:rPr lang="en-US" sz="2800" dirty="0" err="1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Sugata</a:t>
            </a: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Ghosal</a:t>
            </a:r>
            <a:endParaRPr lang="en-US" sz="28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latin typeface="+mn-lt"/>
                <a:cs typeface="Courier New" pitchFamily="49" charset="0"/>
              </a:rPr>
              <a:t>s</a:t>
            </a: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ugata.ghosal@pilani.bits-pilani.ac.in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Multiple Features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7A6FD1-5EB2-4525-9103-E7F729D17A01}" type="datetime3">
              <a:rPr lang="en-US" smtClean="0"/>
              <a:t>5 August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62000" y="2664732"/>
          <a:ext cx="7315199" cy="26974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4776"/>
                <a:gridCol w="1528549"/>
                <a:gridCol w="1528549"/>
                <a:gridCol w="1528549"/>
                <a:gridCol w="1364776"/>
              </a:tblGrid>
              <a:tr h="8824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8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8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r>
                        <a:rPr lang="en-US" sz="1800" b="1" u="none" strike="noStrike" baseline="0" dirty="0" smtClean="0">
                          <a:effectLst/>
                          <a:latin typeface="+mj-lt"/>
                        </a:rPr>
                        <a:t>f1</a:t>
                      </a: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f2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f3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r>
                        <a:rPr 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f4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y</a:t>
                      </a:r>
                    </a:p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1676400"/>
                <a:ext cx="5943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y</a:t>
                </a:r>
                <a:r>
                  <a:rPr lang="en-US" sz="2400" baseline="-25000" dirty="0" smtClean="0"/>
                  <a:t>n</a:t>
                </a:r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/>
                      <m:t>w</m:t>
                    </m:r>
                    <m:r>
                      <m:rPr>
                        <m:nor/>
                      </m:rPr>
                      <a:rPr lang="en-US" sz="2400" baseline="-25000" dirty="0"/>
                      <m:t>0</m:t>
                    </m:r>
                    <m:r>
                      <m:rPr>
                        <m:nor/>
                      </m:rPr>
                      <a:rPr lang="en-US" sz="2400" dirty="0"/>
                      <m:t>+</m:t>
                    </m:r>
                    <m:r>
                      <m:rPr>
                        <m:nor/>
                      </m:rPr>
                      <a:rPr lang="en-US" sz="2400" dirty="0"/>
                      <m:t>w</m:t>
                    </m:r>
                    <m:r>
                      <m:rPr>
                        <m:nor/>
                      </m:rPr>
                      <a:rPr lang="en-US" sz="2400" baseline="-25000" dirty="0"/>
                      <m:t>1</m:t>
                    </m:r>
                    <m:r>
                      <m:rPr>
                        <m:nor/>
                      </m:rPr>
                      <a:rPr lang="en-US" sz="2400" b="0" i="0" dirty="0" smtClean="0"/>
                      <m:t>f</m:t>
                    </m:r>
                    <m:r>
                      <m:rPr>
                        <m:nor/>
                      </m:rPr>
                      <a:rPr lang="en-US" sz="2400" baseline="-25000" dirty="0" smtClean="0"/>
                      <m:t>n</m:t>
                    </m:r>
                    <m:r>
                      <m:rPr>
                        <m:nor/>
                      </m:rPr>
                      <a:rPr lang="en-US" sz="2400" baseline="-25000" dirty="0"/>
                      <m:t>1</m:t>
                    </m:r>
                    <m:r>
                      <m:rPr>
                        <m:nor/>
                      </m:rPr>
                      <a:rPr lang="en-US" sz="2400" dirty="0"/>
                      <m:t>+</m:t>
                    </m:r>
                    <m:r>
                      <m:rPr>
                        <m:nor/>
                      </m:rPr>
                      <a:rPr lang="en-US" sz="2400" dirty="0"/>
                      <m:t>w</m:t>
                    </m:r>
                    <m:r>
                      <m:rPr>
                        <m:nor/>
                      </m:rPr>
                      <a:rPr lang="en-US" sz="2400" baseline="-25000" dirty="0"/>
                      <m:t>2</m:t>
                    </m:r>
                    <m:r>
                      <m:rPr>
                        <m:nor/>
                      </m:rPr>
                      <a:rPr lang="en-US" sz="2400" b="0" i="0" dirty="0" smtClean="0"/>
                      <m:t>f</m:t>
                    </m:r>
                    <m:r>
                      <m:rPr>
                        <m:nor/>
                      </m:rPr>
                      <a:rPr lang="en-US" sz="2400" baseline="-25000" dirty="0"/>
                      <m:t>n</m:t>
                    </m:r>
                    <m:r>
                      <m:rPr>
                        <m:nor/>
                      </m:rPr>
                      <a:rPr lang="en-US" sz="2400" baseline="-25000" dirty="0"/>
                      <m:t>2+</m:t>
                    </m:r>
                    <m:r>
                      <m:rPr>
                        <m:nor/>
                      </m:rPr>
                      <a:rPr lang="en-US" sz="2400" dirty="0"/>
                      <m:t>w</m:t>
                    </m:r>
                    <m:r>
                      <m:rPr>
                        <m:nor/>
                      </m:rPr>
                      <a:rPr lang="en-US" sz="2400" b="0" i="0" baseline="-25000" dirty="0" smtClean="0"/>
                      <m:t>3</m:t>
                    </m:r>
                    <m:r>
                      <m:rPr>
                        <m:nor/>
                      </m:rPr>
                      <a:rPr lang="en-US" sz="2400" dirty="0"/>
                      <m:t>f</m:t>
                    </m:r>
                    <m:r>
                      <m:rPr>
                        <m:nor/>
                      </m:rPr>
                      <a:rPr lang="en-US" sz="2400" baseline="-25000" dirty="0"/>
                      <m:t>n</m:t>
                    </m:r>
                    <m:r>
                      <m:rPr>
                        <m:nor/>
                      </m:rPr>
                      <a:rPr lang="en-US" sz="2400" b="0" i="0" baseline="-25000" dirty="0" smtClean="0"/>
                      <m:t>3</m:t>
                    </m:r>
                    <m:r>
                      <m:rPr>
                        <m:nor/>
                      </m:rPr>
                      <a:rPr lang="en-US" sz="2400" dirty="0"/>
                      <m:t>+</m:t>
                    </m:r>
                    <m:r>
                      <m:rPr>
                        <m:nor/>
                      </m:rPr>
                      <a:rPr lang="en-US" sz="2400" dirty="0"/>
                      <m:t>w</m:t>
                    </m:r>
                    <m:r>
                      <m:rPr>
                        <m:nor/>
                      </m:rPr>
                      <a:rPr lang="en-US" sz="2400" b="0" i="0" baseline="-25000" dirty="0" smtClean="0"/>
                      <m:t>4</m:t>
                    </m:r>
                    <m:r>
                      <m:rPr>
                        <m:nor/>
                      </m:rPr>
                      <a:rPr lang="en-US" sz="2400" dirty="0"/>
                      <m:t>f</m:t>
                    </m:r>
                    <m:r>
                      <m:rPr>
                        <m:nor/>
                      </m:rPr>
                      <a:rPr lang="en-US" sz="2400" baseline="-25000" dirty="0"/>
                      <m:t>n</m:t>
                    </m:r>
                    <m:r>
                      <m:rPr>
                        <m:nor/>
                      </m:rPr>
                      <a:rPr lang="en-US" sz="2400" b="0" i="0" baseline="-25000" dirty="0" smtClean="0"/>
                      <m:t>4</m:t>
                    </m:r>
                  </m:oMath>
                </a14:m>
                <a:endParaRPr lang="en-US" sz="24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76400"/>
                <a:ext cx="5943600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641" t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03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85" y="1699519"/>
            <a:ext cx="8686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 smtClean="0"/>
              <a:t>Feature scaling of features x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consists of rescaling </a:t>
            </a:r>
            <a:r>
              <a:rPr lang="en-US" sz="2000" dirty="0"/>
              <a:t>the range of features to scale the range in [0, 1] or [−1, 1]</a:t>
            </a:r>
            <a:r>
              <a:rPr lang="en-US" sz="2000" dirty="0" smtClean="0"/>
              <a:t> </a:t>
            </a:r>
            <a:r>
              <a:rPr lang="en-US" sz="2000" dirty="0"/>
              <a:t>(Do not apply to    </a:t>
            </a:r>
            <a:r>
              <a:rPr lang="en-US" sz="2000" dirty="0" smtClean="0"/>
              <a:t>       )</a:t>
            </a:r>
            <a:endParaRPr lang="en-US" sz="2000" dirty="0"/>
          </a:p>
        </p:txBody>
      </p:sp>
      <p:sp>
        <p:nvSpPr>
          <p:cNvPr id="69" name="Rectangle 68"/>
          <p:cNvSpPr/>
          <p:nvPr/>
        </p:nvSpPr>
        <p:spPr>
          <a:xfrm>
            <a:off x="179968" y="570216"/>
            <a:ext cx="8418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Feature scaling</a:t>
            </a:r>
            <a:endParaRPr lang="en-US" sz="2400" b="1" dirty="0"/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58" y="2090223"/>
            <a:ext cx="697230" cy="211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800" y="350520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2000" dirty="0"/>
              <a:t>E.g.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27" y="3549723"/>
            <a:ext cx="1860804" cy="3726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27" y="4343540"/>
            <a:ext cx="2295144" cy="395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35986" y="3397478"/>
            <a:ext cx="199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value of x1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3804331" y="3566755"/>
            <a:ext cx="631655" cy="8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49635" y="3736033"/>
            <a:ext cx="3997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Maximum value of x1 – min value of x1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609196" y="3869320"/>
            <a:ext cx="629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D612AB-CD77-4945-84BA-99936EB55880}" type="datetime3">
              <a:rPr lang="en-US" smtClean="0"/>
              <a:t>5 August 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1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" y="609600"/>
            <a:ext cx="9525000" cy="1143000"/>
          </a:xfrm>
        </p:spPr>
        <p:txBody>
          <a:bodyPr/>
          <a:lstStyle/>
          <a:p>
            <a:pPr algn="l"/>
            <a:r>
              <a:rPr lang="en-US" sz="4000" b="1" dirty="0" smtClean="0"/>
              <a:t>Discrete and Continuous-valued function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1644"/>
            <a:ext cx="7239000" cy="479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458788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k-Nearest Neighbor Classifier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6881A71-D0AD-9845-9FD8-6CAC24B9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3" y="1601788"/>
            <a:ext cx="8714897" cy="314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99C9854-BC21-4E4E-9679-BAD27AFC0161}"/>
              </a:ext>
            </a:extLst>
          </p:cNvPr>
          <p:cNvSpPr txBox="1"/>
          <p:nvPr/>
        </p:nvSpPr>
        <p:spPr>
          <a:xfrm>
            <a:off x="560070" y="5156627"/>
            <a:ext cx="7948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* It can be used for Regression as well.</a:t>
            </a:r>
            <a:endParaRPr lang="en-IN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6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9050" y="449127"/>
            <a:ext cx="8229600" cy="1143000"/>
          </a:xfrm>
        </p:spPr>
        <p:txBody>
          <a:bodyPr/>
          <a:lstStyle/>
          <a:p>
            <a:pPr algn="l"/>
            <a:r>
              <a:rPr lang="en-US" b="1" dirty="0" smtClean="0"/>
              <a:t>k-NN examples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80EF74A-42DF-2E4B-9C9F-71930B8D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31108"/>
            <a:ext cx="3638550" cy="288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FDA38FD-46D3-7842-A4C4-83BFBA1F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40" y="2105070"/>
            <a:ext cx="3497660" cy="2754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5BA6DAE-5456-994E-AE6A-55546E58A423}"/>
              </a:ext>
            </a:extLst>
          </p:cNvPr>
          <p:cNvSpPr txBox="1"/>
          <p:nvPr/>
        </p:nvSpPr>
        <p:spPr>
          <a:xfrm>
            <a:off x="1943100" y="5005000"/>
            <a:ext cx="13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K=1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6FE487-8765-0941-AEBD-75DCB5A20096}"/>
              </a:ext>
            </a:extLst>
          </p:cNvPr>
          <p:cNvSpPr txBox="1"/>
          <p:nvPr/>
        </p:nvSpPr>
        <p:spPr>
          <a:xfrm>
            <a:off x="5886450" y="4982771"/>
            <a:ext cx="131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K=5</a:t>
            </a:r>
          </a:p>
        </p:txBody>
      </p:sp>
    </p:spTree>
    <p:extLst>
      <p:ext uri="{BB962C8B-B14F-4D97-AF65-F5344CB8AC3E}">
        <p14:creationId xmlns:p14="http://schemas.microsoft.com/office/powerpoint/2010/main" val="17423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605FB3-5E0C-4C32-B8B9-5477FD0B2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Voronoi Diagram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CA27DFA-FDED-40F9-8E53-7306DD24A30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714500"/>
            <a:ext cx="8686800" cy="2046288"/>
          </a:xfrm>
        </p:spPr>
        <p:txBody>
          <a:bodyPr/>
          <a:lstStyle/>
          <a:p>
            <a:r>
              <a:rPr lang="en-US" dirty="0"/>
              <a:t>It is a partition of a plane into regions close </a:t>
            </a:r>
            <a:r>
              <a:rPr lang="en-US" dirty="0" smtClean="0"/>
              <a:t>to </a:t>
            </a:r>
            <a:r>
              <a:rPr lang="en-US" dirty="0"/>
              <a:t>each of a given set of objects.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38E03F8-C1FA-47BB-B031-F075DBD82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29" y="3741738"/>
            <a:ext cx="1656142" cy="17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6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Voronoi Diagram</a:t>
            </a:r>
          </a:p>
        </p:txBody>
      </p:sp>
      <p:pic>
        <p:nvPicPr>
          <p:cNvPr id="7173" name="Picture 5" descr="C:\Documents and Settings\hoffmann\My Documents\MachineLearning\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5486400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288925" y="2243138"/>
            <a:ext cx="2043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query point q</a:t>
            </a:r>
            <a:r>
              <a:rPr lang="sv-SE" sz="2400" baseline="-25000" smtClean="0">
                <a:solidFill>
                  <a:srgbClr val="000000"/>
                </a:solidFill>
              </a:rPr>
              <a:t>f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>
            <a:off x="2286000" y="2514600"/>
            <a:ext cx="2971800" cy="1295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228600" y="3124200"/>
            <a:ext cx="276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nearest neighbor q</a:t>
            </a:r>
            <a:r>
              <a:rPr lang="sv-SE" sz="2400" baseline="-25000" smtClean="0">
                <a:solidFill>
                  <a:srgbClr val="000000"/>
                </a:solidFill>
              </a:rPr>
              <a:t>i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2971800" y="3429000"/>
            <a:ext cx="2057400" cy="914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3-Nearest Neighbors</a:t>
            </a:r>
          </a:p>
        </p:txBody>
      </p:sp>
      <p:pic>
        <p:nvPicPr>
          <p:cNvPr id="8196" name="Picture 4" descr="C:\Documents and Settings\hoffmann\My Documents\MachineLearning\nn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5715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288925" y="2243138"/>
            <a:ext cx="2043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query point q</a:t>
            </a:r>
            <a:r>
              <a:rPr lang="sv-SE" sz="2400" baseline="-25000" smtClean="0">
                <a:solidFill>
                  <a:srgbClr val="000000"/>
                </a:solidFill>
              </a:rPr>
              <a:t>f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2286000" y="2514600"/>
            <a:ext cx="2743200" cy="1219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0" y="3429000"/>
            <a:ext cx="285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3 nearest neighbors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743200" y="3886200"/>
            <a:ext cx="2438400" cy="533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2819400" y="3733800"/>
            <a:ext cx="1981200" cy="457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2819400" y="3581400"/>
            <a:ext cx="2971800" cy="7620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609600" y="3962400"/>
            <a:ext cx="925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FF0000"/>
                </a:solidFill>
              </a:rPr>
              <a:t>2x</a:t>
            </a:r>
            <a:r>
              <a:rPr lang="sv-SE" sz="2400" smtClean="0">
                <a:solidFill>
                  <a:srgbClr val="000000"/>
                </a:solidFill>
              </a:rPr>
              <a:t>,</a:t>
            </a:r>
            <a:r>
              <a:rPr lang="sv-SE" sz="2400" smtClean="0">
                <a:solidFill>
                  <a:srgbClr val="333399"/>
                </a:solidFill>
              </a:rPr>
              <a:t>1o</a:t>
            </a:r>
            <a:endParaRPr lang="en-US" sz="2400" smtClean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8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7-Nearest Neighbors</a:t>
            </a:r>
          </a:p>
        </p:txBody>
      </p:sp>
      <p:pic>
        <p:nvPicPr>
          <p:cNvPr id="9220" name="Picture 4" descr="C:\Documents and Settings\hoffmann\My Documents\MachineLearning\nn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5943600" cy="509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88925" y="2243138"/>
            <a:ext cx="2043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query point q</a:t>
            </a:r>
            <a:r>
              <a:rPr lang="sv-SE" sz="2400" baseline="-25000" smtClean="0">
                <a:solidFill>
                  <a:srgbClr val="000000"/>
                </a:solidFill>
              </a:rPr>
              <a:t>f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2286000" y="2514600"/>
            <a:ext cx="2971800" cy="1219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0" y="3429000"/>
            <a:ext cx="285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7 nearest neighbors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609600" y="3962400"/>
            <a:ext cx="925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FF0000"/>
                </a:solidFill>
              </a:rPr>
              <a:t>3x</a:t>
            </a:r>
            <a:r>
              <a:rPr lang="sv-SE" sz="2400" smtClean="0">
                <a:solidFill>
                  <a:srgbClr val="000000"/>
                </a:solidFill>
              </a:rPr>
              <a:t>,</a:t>
            </a:r>
            <a:r>
              <a:rPr lang="sv-SE" sz="2400" smtClean="0">
                <a:solidFill>
                  <a:srgbClr val="333399"/>
                </a:solidFill>
              </a:rPr>
              <a:t>4o</a:t>
            </a:r>
            <a:endParaRPr lang="en-US" sz="2400" smtClean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6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4F2D06-F78E-4834-A6F8-F8638032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Performance of a classifier largely depends on </a:t>
            </a:r>
            <a:r>
              <a:rPr lang="en-US" dirty="0"/>
              <a:t>the of the hyperparameter k</a:t>
            </a:r>
            <a:endParaRPr lang="en-IN" dirty="0"/>
          </a:p>
          <a:p>
            <a:pPr lvl="1"/>
            <a:r>
              <a:rPr lang="en-IN" dirty="0"/>
              <a:t>Choosing smaller values for K, noise can have a higher influence on the result.</a:t>
            </a:r>
          </a:p>
          <a:p>
            <a:pPr lvl="1"/>
            <a:r>
              <a:rPr lang="en-US" dirty="0"/>
              <a:t>Larger values of k are computationally expensive</a:t>
            </a:r>
          </a:p>
          <a:p>
            <a:r>
              <a:rPr lang="en-US" dirty="0"/>
              <a:t>Assigning the class labels can be tricky. For example, in the below case, for (k=5) the point is closer to ‘green’ classification, but gets classified as ‘red’ due to higher red votes/majority voting to ‘red’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2E71810-F26C-466F-826E-F77CBB090B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Various issues that affect the performance of </a:t>
            </a:r>
            <a:r>
              <a:rPr lang="en-US" dirty="0" err="1"/>
              <a:t>kNN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68EF748-483D-4F94-AFF2-863562F0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382293"/>
            <a:ext cx="2628900" cy="18359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="" xmlns:a16="http://schemas.microsoft.com/office/drawing/2014/main" id="{C835EEE9-EBBE-4CE7-895F-1E747C6F4470}"/>
              </a:ext>
            </a:extLst>
          </p:cNvPr>
          <p:cNvSpPr/>
          <p:nvPr/>
        </p:nvSpPr>
        <p:spPr>
          <a:xfrm>
            <a:off x="3099920" y="4828777"/>
            <a:ext cx="968121" cy="942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5763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42900" y="5225698"/>
            <a:ext cx="8458200" cy="1327502"/>
          </a:xfrm>
        </p:spPr>
        <p:txBody>
          <a:bodyPr rtlCol="0">
            <a:normAutofit fontScale="70000" lnSpcReduction="20000"/>
          </a:bodyPr>
          <a:lstStyle/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endParaRPr lang="en-US" sz="1900" b="0" dirty="0" smtClean="0">
              <a:ea typeface="Trebuchet MS"/>
              <a:cs typeface="Trebuchet MS"/>
              <a:sym typeface="Trebuchet MS"/>
            </a:endParaRP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endParaRPr lang="en-US" sz="1900" b="0" dirty="0">
              <a:ea typeface="Trebuchet MS"/>
              <a:cs typeface="Trebuchet MS"/>
              <a:sym typeface="Trebuchet MS"/>
            </a:endParaRP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r>
              <a:rPr lang="en-US" sz="2400" b="0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These slides are prepared by the instructor, with grateful acknowledgement of  Prof. Tom Mitchell, Prof.. </a:t>
            </a:r>
            <a:r>
              <a:rPr lang="en-IN" sz="2400" b="0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</a:rPr>
              <a:t>Burges,  </a:t>
            </a:r>
            <a:r>
              <a:rPr lang="en-US" altLang="zh-CN" sz="2400" b="0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</a:rPr>
              <a:t>Prof. Andrew Moore </a:t>
            </a:r>
            <a:r>
              <a:rPr lang="en-US" sz="2400" b="0" dirty="0"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and  many others who made  their course materials freely available online.</a:t>
            </a:r>
          </a:p>
          <a:p>
            <a:pPr marR="176530" lvl="0">
              <a:lnSpc>
                <a:spcPct val="120000"/>
              </a:lnSpc>
              <a:spcBef>
                <a:spcPts val="1170"/>
              </a:spcBef>
              <a:spcAft>
                <a:spcPts val="0"/>
              </a:spcAft>
            </a:pPr>
            <a:endParaRPr lang="en-US" sz="2400" b="0" dirty="0"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endParaRPr lang="en-US" sz="3600" dirty="0" smtClean="0">
              <a:latin typeface="+mn-lt"/>
              <a:cs typeface="Courier New" pitchFamily="49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68831"/>
              </p:ext>
            </p:extLst>
          </p:nvPr>
        </p:nvGraphicFramePr>
        <p:xfrm>
          <a:off x="533399" y="4687089"/>
          <a:ext cx="8485505" cy="946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7788"/>
                <a:gridCol w="7527717"/>
              </a:tblGrid>
              <a:tr h="4312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T1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Christopher Bishop: Pattern Recognition and Machine Learning, Springer International Edition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</a:tr>
              <a:tr h="215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T2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Tom M. Mitchell: Machine Learning, The McGraw-Hill Companies, Inc..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8575" marR="73025" marT="0" marB="0"/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2900" y="4303691"/>
            <a:ext cx="20955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A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Book(s)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 fontScale="90000"/>
          </a:bodyPr>
          <a:lstStyle/>
          <a:p>
            <a:r>
              <a:rPr lang="en-IN" dirty="0"/>
              <a:t>Finding optimal k for </a:t>
            </a:r>
            <a:r>
              <a:rPr lang="en-IN" dirty="0" err="1"/>
              <a:t>kNN</a:t>
            </a:r>
            <a:r>
              <a:rPr lang="en-IN" dirty="0"/>
              <a:t> classifiers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7118498-D8FC-2241-BBCE-01C440B0CA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5257800" cy="5089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263997D-BA33-3341-B803-4346DB0C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1" y="1905000"/>
            <a:ext cx="3733800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7709" y="1628002"/>
            <a:ext cx="479165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Compute sum of squares error (SSE) or any other error function for varying values of K (1 to a reasonable X) and plot against 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In the plot, the elbow (see pic) gives the value of K beyond which the error function plot almost flattens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As K approaches the total number of instances in the set, error function drops down to ‘0’, but beyond optimal K, the model becomes too generic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dirty="0"/>
              <a:t>Finding K - Elbow method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6714AA0-AFB8-1847-9B93-B934CF1B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449" y="1821965"/>
            <a:ext cx="4168551" cy="2978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AE43CA8-8418-A44E-BAB4-15EFCAB506C9}"/>
              </a:ext>
            </a:extLst>
          </p:cNvPr>
          <p:cNvSpPr txBox="1"/>
          <p:nvPr/>
        </p:nvSpPr>
        <p:spPr>
          <a:xfrm>
            <a:off x="6858000" y="46621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D718002-3087-8649-91EB-2B99AACB6356}"/>
              </a:ext>
            </a:extLst>
          </p:cNvPr>
          <p:cNvSpPr txBox="1"/>
          <p:nvPr/>
        </p:nvSpPr>
        <p:spPr>
          <a:xfrm rot="16200000">
            <a:off x="4203924" y="3167518"/>
            <a:ext cx="1543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 function (SSE)</a:t>
            </a:r>
          </a:p>
        </p:txBody>
      </p:sp>
    </p:spTree>
    <p:extLst>
      <p:ext uri="{BB962C8B-B14F-4D97-AF65-F5344CB8AC3E}">
        <p14:creationId xmlns:p14="http://schemas.microsoft.com/office/powerpoint/2010/main" val="104678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0" y="381000"/>
            <a:ext cx="7765733" cy="1143000"/>
          </a:xfrm>
        </p:spPr>
        <p:txBody>
          <a:bodyPr/>
          <a:lstStyle/>
          <a:p>
            <a:r>
              <a:rPr lang="en-US" dirty="0" smtClean="0"/>
              <a:t>Distance weighted nearest neighbor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7765733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762000" y="3429000"/>
            <a:ext cx="7620000" cy="1143000"/>
          </a:xfrm>
        </p:spPr>
        <p:txBody>
          <a:bodyPr>
            <a:normAutofit fontScale="25000" lnSpcReduction="20000"/>
          </a:bodyPr>
          <a:lstStyle/>
          <a:p>
            <a:r>
              <a:rPr lang="sv-SE" sz="11200" b="0" dirty="0"/>
              <a:t>Give more weight to neighbors closer to the query </a:t>
            </a:r>
            <a:r>
              <a:rPr lang="sv-SE" sz="11200" b="0" dirty="0" smtClean="0"/>
              <a:t>point</a:t>
            </a:r>
          </a:p>
          <a:p>
            <a:pPr lvl="1"/>
            <a:r>
              <a:rPr lang="sv-SE" sz="11200" dirty="0" smtClean="0"/>
              <a:t>f</a:t>
            </a:r>
            <a:r>
              <a:rPr lang="sv-SE" sz="11200" dirty="0"/>
              <a:t>*(x</a:t>
            </a:r>
            <a:r>
              <a:rPr lang="sv-SE" sz="11200" baseline="-25000" dirty="0"/>
              <a:t>q</a:t>
            </a:r>
            <a:r>
              <a:rPr lang="sv-SE" sz="11200" dirty="0"/>
              <a:t>) = </a:t>
            </a:r>
            <a:r>
              <a:rPr lang="sv-SE" sz="11200" dirty="0">
                <a:sym typeface="Symbol" panose="05050102010706020507" pitchFamily="18" charset="2"/>
              </a:rPr>
              <a:t></a:t>
            </a:r>
            <a:r>
              <a:rPr lang="sv-SE" sz="11200" baseline="-25000" dirty="0">
                <a:sym typeface="Symbol" panose="05050102010706020507" pitchFamily="18" charset="2"/>
              </a:rPr>
              <a:t>i=1</a:t>
            </a:r>
            <a:r>
              <a:rPr lang="sv-SE" sz="11200" baseline="30000" dirty="0">
                <a:sym typeface="Symbol" panose="05050102010706020507" pitchFamily="18" charset="2"/>
              </a:rPr>
              <a:t>k</a:t>
            </a:r>
            <a:r>
              <a:rPr lang="sv-SE" sz="11200" dirty="0">
                <a:sym typeface="Symbol" panose="05050102010706020507" pitchFamily="18" charset="2"/>
              </a:rPr>
              <a:t> w</a:t>
            </a:r>
            <a:r>
              <a:rPr lang="sv-SE" sz="11200" baseline="-25000" dirty="0">
                <a:sym typeface="Symbol" panose="05050102010706020507" pitchFamily="18" charset="2"/>
              </a:rPr>
              <a:t>i</a:t>
            </a:r>
            <a:r>
              <a:rPr lang="sv-SE" sz="11200" dirty="0">
                <a:sym typeface="Symbol" panose="05050102010706020507" pitchFamily="18" charset="2"/>
              </a:rPr>
              <a:t> f(x</a:t>
            </a:r>
            <a:r>
              <a:rPr lang="sv-SE" sz="11200" baseline="-25000" dirty="0">
                <a:sym typeface="Symbol" panose="05050102010706020507" pitchFamily="18" charset="2"/>
              </a:rPr>
              <a:t>i</a:t>
            </a:r>
            <a:r>
              <a:rPr lang="sv-SE" sz="11200" dirty="0">
                <a:sym typeface="Symbol" panose="05050102010706020507" pitchFamily="18" charset="2"/>
              </a:rPr>
              <a:t>) / </a:t>
            </a:r>
            <a:r>
              <a:rPr lang="sv-SE" sz="11200" baseline="-25000" dirty="0">
                <a:sym typeface="Symbol" panose="05050102010706020507" pitchFamily="18" charset="2"/>
              </a:rPr>
              <a:t>i=1</a:t>
            </a:r>
            <a:r>
              <a:rPr lang="sv-SE" sz="11200" baseline="30000" dirty="0">
                <a:sym typeface="Symbol" panose="05050102010706020507" pitchFamily="18" charset="2"/>
              </a:rPr>
              <a:t>k </a:t>
            </a:r>
            <a:r>
              <a:rPr lang="sv-SE" sz="11200" dirty="0" smtClean="0">
                <a:sym typeface="Symbol" panose="05050102010706020507" pitchFamily="18" charset="2"/>
              </a:rPr>
              <a:t>w</a:t>
            </a:r>
            <a:r>
              <a:rPr lang="sv-SE" sz="11200" baseline="-25000" dirty="0" smtClean="0">
                <a:sym typeface="Symbol" panose="05050102010706020507" pitchFamily="18" charset="2"/>
              </a:rPr>
              <a:t>i</a:t>
            </a:r>
            <a:r>
              <a:rPr lang="sv-SE" sz="11200" dirty="0" smtClean="0">
                <a:sym typeface="Symbol" panose="05050102010706020507" pitchFamily="18" charset="2"/>
              </a:rPr>
              <a:t> ;</a:t>
            </a:r>
          </a:p>
          <a:p>
            <a:pPr lvl="1"/>
            <a:r>
              <a:rPr lang="sv-SE" sz="11200" dirty="0" smtClean="0">
                <a:sym typeface="Symbol" panose="05050102010706020507" pitchFamily="18" charset="2"/>
              </a:rPr>
              <a:t>w</a:t>
            </a:r>
            <a:r>
              <a:rPr lang="sv-SE" sz="11200" baseline="-25000" dirty="0" smtClean="0">
                <a:sym typeface="Symbol" panose="05050102010706020507" pitchFamily="18" charset="2"/>
              </a:rPr>
              <a:t>i</a:t>
            </a:r>
            <a:r>
              <a:rPr lang="sv-SE" sz="11200" dirty="0" smtClean="0">
                <a:sym typeface="Symbol" panose="05050102010706020507" pitchFamily="18" charset="2"/>
              </a:rPr>
              <a:t>=K(d(x</a:t>
            </a:r>
            <a:r>
              <a:rPr lang="sv-SE" sz="11200" baseline="-25000" dirty="0" smtClean="0">
                <a:sym typeface="Symbol" panose="05050102010706020507" pitchFamily="18" charset="2"/>
              </a:rPr>
              <a:t>q</a:t>
            </a:r>
            <a:r>
              <a:rPr lang="sv-SE" sz="11200" dirty="0" smtClean="0">
                <a:sym typeface="Symbol" panose="05050102010706020507" pitchFamily="18" charset="2"/>
              </a:rPr>
              <a:t>,x</a:t>
            </a:r>
            <a:r>
              <a:rPr lang="sv-SE" sz="11200" baseline="-25000" dirty="0" smtClean="0">
                <a:sym typeface="Symbol" panose="05050102010706020507" pitchFamily="18" charset="2"/>
              </a:rPr>
              <a:t>i</a:t>
            </a:r>
            <a:r>
              <a:rPr lang="sv-SE" sz="11200" dirty="0" smtClean="0">
                <a:sym typeface="Symbol" panose="05050102010706020507" pitchFamily="18" charset="2"/>
              </a:rPr>
              <a:t>))</a:t>
            </a:r>
          </a:p>
          <a:p>
            <a:pPr marL="457200" lvl="1" indent="0">
              <a:buNone/>
            </a:pPr>
            <a:endParaRPr lang="sv-SE" sz="11200" baseline="30000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sv-SE" sz="11200" b="0" dirty="0">
                <a:sym typeface="Symbol" panose="05050102010706020507" pitchFamily="18" charset="2"/>
              </a:rPr>
              <a:t>and </a:t>
            </a:r>
            <a:endParaRPr lang="sv-SE" sz="11200" b="0" dirty="0" smtClean="0">
              <a:sym typeface="Symbol" panose="05050102010706020507" pitchFamily="18" charset="2"/>
            </a:endParaRPr>
          </a:p>
          <a:p>
            <a:pPr lvl="1"/>
            <a:r>
              <a:rPr lang="sv-SE" sz="11200" dirty="0" smtClean="0">
                <a:sym typeface="Symbol" panose="05050102010706020507" pitchFamily="18" charset="2"/>
              </a:rPr>
              <a:t>d(x</a:t>
            </a:r>
            <a:r>
              <a:rPr lang="sv-SE" sz="11200" baseline="-25000" dirty="0" smtClean="0">
                <a:sym typeface="Symbol" panose="05050102010706020507" pitchFamily="18" charset="2"/>
              </a:rPr>
              <a:t>q</a:t>
            </a:r>
            <a:r>
              <a:rPr lang="sv-SE" sz="11200" dirty="0" smtClean="0">
                <a:sym typeface="Symbol" panose="05050102010706020507" pitchFamily="18" charset="2"/>
              </a:rPr>
              <a:t>,x</a:t>
            </a:r>
            <a:r>
              <a:rPr lang="sv-SE" sz="11200" baseline="-25000" dirty="0" smtClean="0">
                <a:sym typeface="Symbol" panose="05050102010706020507" pitchFamily="18" charset="2"/>
              </a:rPr>
              <a:t>i</a:t>
            </a:r>
            <a:r>
              <a:rPr lang="sv-SE" sz="11200" dirty="0">
                <a:sym typeface="Symbol" panose="05050102010706020507" pitchFamily="18" charset="2"/>
              </a:rPr>
              <a:t>) is the distance between x</a:t>
            </a:r>
            <a:r>
              <a:rPr lang="sv-SE" sz="11200" baseline="-25000" dirty="0">
                <a:sym typeface="Symbol" panose="05050102010706020507" pitchFamily="18" charset="2"/>
              </a:rPr>
              <a:t>q</a:t>
            </a:r>
            <a:r>
              <a:rPr lang="sv-SE" sz="11200" dirty="0">
                <a:sym typeface="Symbol" panose="05050102010706020507" pitchFamily="18" charset="2"/>
              </a:rPr>
              <a:t> and </a:t>
            </a:r>
            <a:r>
              <a:rPr lang="sv-SE" sz="11200" dirty="0" smtClean="0">
                <a:sym typeface="Symbol" panose="05050102010706020507" pitchFamily="18" charset="2"/>
              </a:rPr>
              <a:t>x</a:t>
            </a:r>
            <a:r>
              <a:rPr lang="sv-SE" sz="11200" baseline="-25000" dirty="0" smtClean="0">
                <a:sym typeface="Symbol" panose="05050102010706020507" pitchFamily="18" charset="2"/>
              </a:rPr>
              <a:t>i</a:t>
            </a:r>
            <a:endParaRPr lang="sv-SE" sz="11200" dirty="0">
              <a:sym typeface="Symbol" panose="05050102010706020507" pitchFamily="18" charset="2"/>
            </a:endParaRPr>
          </a:p>
          <a:p>
            <a:pPr marL="457200" lvl="1" indent="0">
              <a:buNone/>
            </a:pPr>
            <a:endParaRPr lang="sv-SE" sz="11200" dirty="0" smtClean="0">
              <a:sym typeface="Symbol" panose="05050102010706020507" pitchFamily="18" charset="2"/>
            </a:endParaRPr>
          </a:p>
          <a:p>
            <a:r>
              <a:rPr lang="sv-SE" sz="11200" b="0" dirty="0" smtClean="0">
                <a:sym typeface="Symbol" panose="05050102010706020507" pitchFamily="18" charset="2"/>
              </a:rPr>
              <a:t>Variation: Instead </a:t>
            </a:r>
            <a:r>
              <a:rPr lang="sv-SE" sz="11200" b="0" dirty="0">
                <a:sym typeface="Symbol" panose="05050102010706020507" pitchFamily="18" charset="2"/>
              </a:rPr>
              <a:t>of only k-nearest neighbors use all training examples (Shepard’s method) </a:t>
            </a:r>
          </a:p>
          <a:p>
            <a:pPr>
              <a:buFont typeface="Wingdings" panose="05000000000000000000" pitchFamily="2" charset="2"/>
              <a:buNone/>
            </a:pPr>
            <a:endParaRPr lang="en-US" sz="2800" b="0" dirty="0">
              <a:sym typeface="Symbol" panose="05050102010706020507" pitchFamily="18" charset="2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Distance Weighted k-NN</a:t>
            </a:r>
          </a:p>
        </p:txBody>
      </p:sp>
    </p:spTree>
    <p:extLst>
      <p:ext uri="{BB962C8B-B14F-4D97-AF65-F5344CB8AC3E}">
        <p14:creationId xmlns:p14="http://schemas.microsoft.com/office/powerpoint/2010/main" val="37484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1027"/>
          <p:cNvSpPr>
            <a:spLocks noGrp="1" noChangeArrowheads="1"/>
          </p:cNvSpPr>
          <p:nvPr>
            <p:ph sz="quarter" idx="10"/>
          </p:nvPr>
        </p:nvSpPr>
        <p:spPr>
          <a:xfrm>
            <a:off x="457200" y="3124200"/>
            <a:ext cx="8458200" cy="1143000"/>
          </a:xfrm>
        </p:spPr>
        <p:txBody>
          <a:bodyPr>
            <a:noAutofit/>
          </a:bodyPr>
          <a:lstStyle/>
          <a:p>
            <a:endParaRPr lang="sv-SE" sz="2400" dirty="0" smtClean="0"/>
          </a:p>
          <a:p>
            <a:r>
              <a:rPr lang="sv-SE" sz="2400" b="0" dirty="0" smtClean="0"/>
              <a:t>Weighting </a:t>
            </a:r>
            <a:r>
              <a:rPr lang="sv-SE" sz="2400" b="0" dirty="0"/>
              <a:t>the </a:t>
            </a:r>
            <a:r>
              <a:rPr lang="sv-SE" sz="2400" b="0" dirty="0" smtClean="0"/>
              <a:t>data</a:t>
            </a:r>
          </a:p>
          <a:p>
            <a:pPr lvl="1"/>
            <a:r>
              <a:rPr lang="sv-SE" sz="2400" dirty="0" smtClean="0"/>
              <a:t>f</a:t>
            </a:r>
            <a:r>
              <a:rPr lang="sv-SE" sz="2400" dirty="0"/>
              <a:t>*(x</a:t>
            </a:r>
            <a:r>
              <a:rPr lang="sv-SE" sz="2400" baseline="-25000" dirty="0"/>
              <a:t>q</a:t>
            </a:r>
            <a:r>
              <a:rPr lang="sv-SE" sz="2400" dirty="0"/>
              <a:t>) = </a:t>
            </a:r>
            <a:r>
              <a:rPr lang="sv-SE" sz="2400" dirty="0">
                <a:sym typeface="Symbol" panose="05050102010706020507" pitchFamily="18" charset="2"/>
              </a:rPr>
              <a:t></a:t>
            </a:r>
            <a:r>
              <a:rPr lang="sv-SE" sz="2400" baseline="-25000" dirty="0">
                <a:sym typeface="Symbol" panose="05050102010706020507" pitchFamily="18" charset="2"/>
              </a:rPr>
              <a:t>i</a:t>
            </a:r>
            <a:r>
              <a:rPr lang="sv-SE" sz="2400" dirty="0">
                <a:sym typeface="Symbol" panose="05050102010706020507" pitchFamily="18" charset="2"/>
              </a:rPr>
              <a:t> f(x</a:t>
            </a:r>
            <a:r>
              <a:rPr lang="sv-SE" sz="2400" baseline="-25000" dirty="0">
                <a:sym typeface="Symbol" panose="05050102010706020507" pitchFamily="18" charset="2"/>
              </a:rPr>
              <a:t>i</a:t>
            </a:r>
            <a:r>
              <a:rPr lang="sv-SE" sz="2400" dirty="0">
                <a:sym typeface="Symbol" panose="05050102010706020507" pitchFamily="18" charset="2"/>
              </a:rPr>
              <a:t>) K(d(x</a:t>
            </a:r>
            <a:r>
              <a:rPr lang="sv-SE" sz="2400" baseline="-25000" dirty="0">
                <a:sym typeface="Symbol" panose="05050102010706020507" pitchFamily="18" charset="2"/>
              </a:rPr>
              <a:t>i</a:t>
            </a:r>
            <a:r>
              <a:rPr lang="sv-SE" sz="2400" dirty="0">
                <a:sym typeface="Symbol" panose="05050102010706020507" pitchFamily="18" charset="2"/>
              </a:rPr>
              <a:t>,x</a:t>
            </a:r>
            <a:r>
              <a:rPr lang="sv-SE" sz="2400" baseline="-25000" dirty="0">
                <a:sym typeface="Symbol" panose="05050102010706020507" pitchFamily="18" charset="2"/>
              </a:rPr>
              <a:t>q</a:t>
            </a:r>
            <a:r>
              <a:rPr lang="sv-SE" sz="2400" dirty="0">
                <a:sym typeface="Symbol" panose="05050102010706020507" pitchFamily="18" charset="2"/>
              </a:rPr>
              <a:t>))/ </a:t>
            </a:r>
            <a:r>
              <a:rPr lang="sv-SE" sz="2400" baseline="-25000" dirty="0">
                <a:sym typeface="Symbol" panose="05050102010706020507" pitchFamily="18" charset="2"/>
              </a:rPr>
              <a:t>i</a:t>
            </a:r>
            <a:r>
              <a:rPr lang="sv-SE" sz="2400" dirty="0">
                <a:sym typeface="Symbol" panose="05050102010706020507" pitchFamily="18" charset="2"/>
              </a:rPr>
              <a:t> K(d(x</a:t>
            </a:r>
            <a:r>
              <a:rPr lang="sv-SE" sz="2400" baseline="-25000" dirty="0">
                <a:sym typeface="Symbol" panose="05050102010706020507" pitchFamily="18" charset="2"/>
              </a:rPr>
              <a:t>i</a:t>
            </a:r>
            <a:r>
              <a:rPr lang="sv-SE" sz="2400" dirty="0">
                <a:sym typeface="Symbol" panose="05050102010706020507" pitchFamily="18" charset="2"/>
              </a:rPr>
              <a:t>,x</a:t>
            </a:r>
            <a:r>
              <a:rPr lang="sv-SE" sz="2400" baseline="-25000" dirty="0">
                <a:sym typeface="Symbol" panose="05050102010706020507" pitchFamily="18" charset="2"/>
              </a:rPr>
              <a:t>q</a:t>
            </a:r>
            <a:r>
              <a:rPr lang="sv-SE" sz="2400" dirty="0" smtClean="0">
                <a:sym typeface="Symbol" panose="05050102010706020507" pitchFamily="18" charset="2"/>
              </a:rPr>
              <a:t>))</a:t>
            </a:r>
          </a:p>
          <a:p>
            <a:endParaRPr lang="sv-SE" sz="2400" dirty="0" smtClean="0">
              <a:sym typeface="Symbol" panose="05050102010706020507" pitchFamily="18" charset="2"/>
            </a:endParaRPr>
          </a:p>
          <a:p>
            <a:r>
              <a:rPr lang="sv-SE" sz="2000" b="0" dirty="0">
                <a:sym typeface="Symbol" panose="05050102010706020507" pitchFamily="18" charset="2"/>
              </a:rPr>
              <a:t>Relevance of a data point </a:t>
            </a:r>
            <a:r>
              <a:rPr lang="sv-SE" sz="2000" b="0" dirty="0" smtClean="0">
                <a:sym typeface="Symbol" panose="05050102010706020507" pitchFamily="18" charset="2"/>
              </a:rPr>
              <a:t>( x </a:t>
            </a:r>
            <a:r>
              <a:rPr lang="sv-SE" sz="2000" b="0" baseline="-25000" dirty="0" smtClean="0">
                <a:sym typeface="Symbol" panose="05050102010706020507" pitchFamily="18" charset="2"/>
              </a:rPr>
              <a:t>i</a:t>
            </a:r>
            <a:r>
              <a:rPr lang="sv-SE" sz="2000" b="0" dirty="0" smtClean="0">
                <a:sym typeface="Symbol" panose="05050102010706020507" pitchFamily="18" charset="2"/>
              </a:rPr>
              <a:t>, f(x </a:t>
            </a:r>
            <a:r>
              <a:rPr lang="sv-SE" sz="2000" b="0" baseline="-25000" dirty="0" smtClean="0">
                <a:sym typeface="Symbol" panose="05050102010706020507" pitchFamily="18" charset="2"/>
              </a:rPr>
              <a:t>i</a:t>
            </a:r>
            <a:r>
              <a:rPr lang="sv-SE" sz="2000" b="0" dirty="0" smtClean="0">
                <a:sym typeface="Symbol" panose="05050102010706020507" pitchFamily="18" charset="2"/>
              </a:rPr>
              <a:t>) ) </a:t>
            </a:r>
            <a:r>
              <a:rPr lang="sv-SE" sz="2000" b="0" dirty="0">
                <a:sym typeface="Symbol" panose="05050102010706020507" pitchFamily="18" charset="2"/>
              </a:rPr>
              <a:t>is measured by calculating the distance </a:t>
            </a:r>
            <a:r>
              <a:rPr lang="sv-SE" sz="2000" b="0" dirty="0" smtClean="0">
                <a:sym typeface="Symbol" panose="05050102010706020507" pitchFamily="18" charset="2"/>
              </a:rPr>
              <a:t>d( x </a:t>
            </a:r>
            <a:r>
              <a:rPr lang="sv-SE" sz="2000" b="0" baseline="-25000" dirty="0" smtClean="0">
                <a:sym typeface="Symbol" panose="05050102010706020507" pitchFamily="18" charset="2"/>
              </a:rPr>
              <a:t>i </a:t>
            </a:r>
            <a:r>
              <a:rPr lang="sv-SE" sz="2000" b="0" dirty="0" smtClean="0">
                <a:sym typeface="Symbol" panose="05050102010706020507" pitchFamily="18" charset="2"/>
              </a:rPr>
              <a:t>, x </a:t>
            </a:r>
            <a:r>
              <a:rPr lang="sv-SE" sz="2000" b="0" baseline="-25000" dirty="0" smtClean="0">
                <a:sym typeface="Symbol" panose="05050102010706020507" pitchFamily="18" charset="2"/>
              </a:rPr>
              <a:t>q </a:t>
            </a:r>
            <a:r>
              <a:rPr lang="sv-SE" sz="2000" b="0" dirty="0" smtClean="0">
                <a:sym typeface="Symbol" panose="05050102010706020507" pitchFamily="18" charset="2"/>
              </a:rPr>
              <a:t>)  </a:t>
            </a:r>
            <a:r>
              <a:rPr lang="sv-SE" sz="2000" b="0" dirty="0">
                <a:sym typeface="Symbol" panose="05050102010706020507" pitchFamily="18" charset="2"/>
              </a:rPr>
              <a:t>between the query </a:t>
            </a:r>
            <a:r>
              <a:rPr lang="sv-SE" sz="2000" b="0" dirty="0" smtClean="0">
                <a:sym typeface="Symbol" panose="05050102010706020507" pitchFamily="18" charset="2"/>
              </a:rPr>
              <a:t>x </a:t>
            </a:r>
            <a:r>
              <a:rPr lang="sv-SE" sz="2000" b="0" baseline="-25000" dirty="0" smtClean="0">
                <a:sym typeface="Symbol" panose="05050102010706020507" pitchFamily="18" charset="2"/>
              </a:rPr>
              <a:t>q</a:t>
            </a:r>
            <a:r>
              <a:rPr lang="sv-SE" sz="2000" b="0" dirty="0" smtClean="0">
                <a:sym typeface="Symbol" panose="05050102010706020507" pitchFamily="18" charset="2"/>
              </a:rPr>
              <a:t> </a:t>
            </a:r>
            <a:r>
              <a:rPr lang="sv-SE" sz="2000" b="0" dirty="0">
                <a:sym typeface="Symbol" panose="05050102010706020507" pitchFamily="18" charset="2"/>
              </a:rPr>
              <a:t>and the input vector </a:t>
            </a:r>
            <a:r>
              <a:rPr lang="sv-SE" sz="2000" b="0" dirty="0" smtClean="0">
                <a:sym typeface="Symbol" panose="05050102010706020507" pitchFamily="18" charset="2"/>
              </a:rPr>
              <a:t>x </a:t>
            </a:r>
            <a:r>
              <a:rPr lang="sv-SE" sz="2000" b="0" baseline="-25000" dirty="0" smtClean="0">
                <a:sym typeface="Symbol" panose="05050102010706020507" pitchFamily="18" charset="2"/>
              </a:rPr>
              <a:t>i</a:t>
            </a:r>
            <a:endParaRPr lang="sv-SE" sz="2000" b="0" baseline="-25000" dirty="0">
              <a:sym typeface="Symbol" panose="05050102010706020507" pitchFamily="18" charset="2"/>
            </a:endParaRPr>
          </a:p>
          <a:p>
            <a:r>
              <a:rPr lang="sv-SE" sz="2000" b="0" dirty="0">
                <a:sym typeface="Symbol" panose="05050102010706020507" pitchFamily="18" charset="2"/>
              </a:rPr>
              <a:t>Weighting the error criterion</a:t>
            </a:r>
          </a:p>
          <a:p>
            <a:pPr lvl="1"/>
            <a:r>
              <a:rPr lang="sv-SE" sz="2400" dirty="0" smtClean="0">
                <a:sym typeface="Symbol" panose="05050102010706020507" pitchFamily="18" charset="2"/>
              </a:rPr>
              <a:t>E(x</a:t>
            </a:r>
            <a:r>
              <a:rPr lang="sv-SE" sz="2400" baseline="-25000" dirty="0" smtClean="0">
                <a:sym typeface="Symbol" panose="05050102010706020507" pitchFamily="18" charset="2"/>
              </a:rPr>
              <a:t>q</a:t>
            </a:r>
            <a:r>
              <a:rPr lang="sv-SE" sz="2400" dirty="0">
                <a:sym typeface="Symbol" panose="05050102010706020507" pitchFamily="18" charset="2"/>
              </a:rPr>
              <a:t>) = </a:t>
            </a:r>
            <a:r>
              <a:rPr lang="sv-SE" sz="2400" baseline="-25000" dirty="0">
                <a:sym typeface="Symbol" panose="05050102010706020507" pitchFamily="18" charset="2"/>
              </a:rPr>
              <a:t>i</a:t>
            </a:r>
            <a:r>
              <a:rPr lang="sv-SE" sz="2400" dirty="0">
                <a:sym typeface="Symbol" panose="05050102010706020507" pitchFamily="18" charset="2"/>
              </a:rPr>
              <a:t> (f*(x</a:t>
            </a:r>
            <a:r>
              <a:rPr lang="sv-SE" sz="2400" baseline="-25000" dirty="0">
                <a:sym typeface="Symbol" panose="05050102010706020507" pitchFamily="18" charset="2"/>
              </a:rPr>
              <a:t>q</a:t>
            </a:r>
            <a:r>
              <a:rPr lang="sv-SE" sz="2400" dirty="0">
                <a:sym typeface="Symbol" panose="05050102010706020507" pitchFamily="18" charset="2"/>
              </a:rPr>
              <a:t>)-f(x</a:t>
            </a:r>
            <a:r>
              <a:rPr lang="sv-SE" sz="2400" baseline="-25000" dirty="0">
                <a:sym typeface="Symbol" panose="05050102010706020507" pitchFamily="18" charset="2"/>
              </a:rPr>
              <a:t>i</a:t>
            </a:r>
            <a:r>
              <a:rPr lang="sv-SE" sz="2400" dirty="0">
                <a:sym typeface="Symbol" panose="05050102010706020507" pitchFamily="18" charset="2"/>
              </a:rPr>
              <a:t>))</a:t>
            </a:r>
            <a:r>
              <a:rPr lang="sv-SE" sz="2400" baseline="30000" dirty="0">
                <a:sym typeface="Symbol" panose="05050102010706020507" pitchFamily="18" charset="2"/>
              </a:rPr>
              <a:t>2</a:t>
            </a:r>
            <a:r>
              <a:rPr lang="sv-SE" sz="2400" dirty="0">
                <a:sym typeface="Symbol" panose="05050102010706020507" pitchFamily="18" charset="2"/>
              </a:rPr>
              <a:t> K(d(x</a:t>
            </a:r>
            <a:r>
              <a:rPr lang="sv-SE" sz="2400" baseline="-25000" dirty="0">
                <a:sym typeface="Symbol" panose="05050102010706020507" pitchFamily="18" charset="2"/>
              </a:rPr>
              <a:t>i</a:t>
            </a:r>
            <a:r>
              <a:rPr lang="sv-SE" sz="2400" dirty="0">
                <a:sym typeface="Symbol" panose="05050102010706020507" pitchFamily="18" charset="2"/>
              </a:rPr>
              <a:t>,x</a:t>
            </a:r>
            <a:r>
              <a:rPr lang="sv-SE" sz="2400" baseline="-25000" dirty="0">
                <a:sym typeface="Symbol" panose="05050102010706020507" pitchFamily="18" charset="2"/>
              </a:rPr>
              <a:t>q</a:t>
            </a:r>
            <a:r>
              <a:rPr lang="sv-SE" sz="2400" dirty="0">
                <a:sym typeface="Symbol" panose="05050102010706020507" pitchFamily="18" charset="2"/>
              </a:rPr>
              <a:t>)) </a:t>
            </a:r>
            <a:endParaRPr lang="sv-SE" sz="2400" dirty="0" smtClean="0">
              <a:sym typeface="Symbol" panose="05050102010706020507" pitchFamily="18" charset="2"/>
            </a:endParaRPr>
          </a:p>
          <a:p>
            <a:endParaRPr lang="sv-SE" sz="2400" dirty="0" smtClean="0">
              <a:sym typeface="Symbol" panose="05050102010706020507" pitchFamily="18" charset="2"/>
            </a:endParaRPr>
          </a:p>
          <a:p>
            <a:r>
              <a:rPr lang="sv-SE" sz="2400" b="0" dirty="0" smtClean="0">
                <a:sym typeface="Symbol" panose="05050102010706020507" pitchFamily="18" charset="2"/>
              </a:rPr>
              <a:t>Best estimate </a:t>
            </a:r>
            <a:r>
              <a:rPr lang="sv-SE" sz="2400" b="0" dirty="0">
                <a:sym typeface="Symbol" panose="05050102010706020507" pitchFamily="18" charset="2"/>
              </a:rPr>
              <a:t>f*(x</a:t>
            </a:r>
            <a:r>
              <a:rPr lang="sv-SE" sz="2400" b="0" baseline="-25000" dirty="0">
                <a:sym typeface="Symbol" panose="05050102010706020507" pitchFamily="18" charset="2"/>
              </a:rPr>
              <a:t>q</a:t>
            </a:r>
            <a:r>
              <a:rPr lang="sv-SE" sz="2400" b="0" dirty="0">
                <a:sym typeface="Symbol" panose="05050102010706020507" pitchFamily="18" charset="2"/>
              </a:rPr>
              <a:t>) will minimize the cost E(x</a:t>
            </a:r>
            <a:r>
              <a:rPr lang="sv-SE" sz="2400" b="0" baseline="-25000" dirty="0">
                <a:sym typeface="Symbol" panose="05050102010706020507" pitchFamily="18" charset="2"/>
              </a:rPr>
              <a:t>q</a:t>
            </a:r>
            <a:r>
              <a:rPr lang="sv-SE" sz="2400" b="0" dirty="0">
                <a:sym typeface="Symbol" panose="05050102010706020507" pitchFamily="18" charset="2"/>
              </a:rPr>
              <a:t>), therefore </a:t>
            </a:r>
            <a:endParaRPr lang="sv-SE" sz="2400" b="0" dirty="0" smtClean="0">
              <a:sym typeface="Symbol" panose="05050102010706020507" pitchFamily="18" charset="2"/>
            </a:endParaRPr>
          </a:p>
          <a:p>
            <a:pPr marL="457200" lvl="1" indent="0" algn="ctr">
              <a:buNone/>
            </a:pPr>
            <a:r>
              <a:rPr lang="sv-SE" sz="2400" dirty="0" smtClean="0">
                <a:sym typeface="Symbol" panose="05050102010706020507" pitchFamily="18" charset="2"/>
              </a:rPr>
              <a:t>E(x</a:t>
            </a:r>
            <a:r>
              <a:rPr lang="sv-SE" sz="2400" baseline="-25000" dirty="0" smtClean="0">
                <a:sym typeface="Symbol" panose="05050102010706020507" pitchFamily="18" charset="2"/>
              </a:rPr>
              <a:t>q</a:t>
            </a:r>
            <a:r>
              <a:rPr lang="sv-SE" sz="2400" dirty="0" smtClean="0">
                <a:sym typeface="Symbol" panose="05050102010706020507" pitchFamily="18" charset="2"/>
              </a:rPr>
              <a:t>)/f*(x</a:t>
            </a:r>
            <a:r>
              <a:rPr lang="sv-SE" sz="2400" baseline="-25000" dirty="0" smtClean="0">
                <a:sym typeface="Symbol" panose="05050102010706020507" pitchFamily="18" charset="2"/>
              </a:rPr>
              <a:t>q</a:t>
            </a:r>
            <a:r>
              <a:rPr lang="sv-SE" sz="2400" dirty="0" smtClean="0">
                <a:sym typeface="Symbol" panose="05050102010706020507" pitchFamily="18" charset="2"/>
              </a:rPr>
              <a:t>)=0</a:t>
            </a:r>
            <a:endParaRPr lang="en-US" sz="2400" dirty="0">
              <a:sym typeface="Symbol" panose="05050102010706020507" pitchFamily="18" charset="2"/>
            </a:endParaRPr>
          </a:p>
        </p:txBody>
      </p:sp>
      <p:sp>
        <p:nvSpPr>
          <p:cNvPr id="2048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>
            <a:normAutofit fontScale="90000"/>
          </a:bodyPr>
          <a:lstStyle/>
          <a:p>
            <a:r>
              <a:rPr lang="sv-SE"/>
              <a:t>Distance Weighted Average</a:t>
            </a:r>
          </a:p>
        </p:txBody>
      </p:sp>
    </p:spTree>
    <p:extLst>
      <p:ext uri="{BB962C8B-B14F-4D97-AF65-F5344CB8AC3E}">
        <p14:creationId xmlns:p14="http://schemas.microsoft.com/office/powerpoint/2010/main" val="26767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 descr="C:\Documents and Settings\hoffmann\My Documents\MachineLearning\nn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6553200" cy="491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Distance Weighted NN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127125" y="1557338"/>
            <a:ext cx="3506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K(d(x</a:t>
            </a:r>
            <a:r>
              <a:rPr lang="sv-SE" sz="2400" baseline="-25000" smtClean="0">
                <a:solidFill>
                  <a:srgbClr val="000000"/>
                </a:solidFill>
              </a:rPr>
              <a:t>q</a:t>
            </a:r>
            <a:r>
              <a:rPr lang="sv-SE" sz="2400" smtClean="0">
                <a:solidFill>
                  <a:srgbClr val="000000"/>
                </a:solidFill>
              </a:rPr>
              <a:t>,x</a:t>
            </a:r>
            <a:r>
              <a:rPr lang="sv-SE" sz="2400" baseline="-25000" smtClean="0">
                <a:solidFill>
                  <a:srgbClr val="000000"/>
                </a:solidFill>
              </a:rPr>
              <a:t>i</a:t>
            </a:r>
            <a:r>
              <a:rPr lang="sv-SE" sz="2400" smtClean="0">
                <a:solidFill>
                  <a:srgbClr val="000000"/>
                </a:solidFill>
              </a:rPr>
              <a:t>)) = 1/ d(x</a:t>
            </a:r>
            <a:r>
              <a:rPr lang="sv-SE" sz="2400" baseline="-25000" smtClean="0">
                <a:solidFill>
                  <a:srgbClr val="000000"/>
                </a:solidFill>
              </a:rPr>
              <a:t>q</a:t>
            </a:r>
            <a:r>
              <a:rPr lang="sv-SE" sz="2400" smtClean="0">
                <a:solidFill>
                  <a:srgbClr val="000000"/>
                </a:solidFill>
              </a:rPr>
              <a:t>,x</a:t>
            </a:r>
            <a:r>
              <a:rPr lang="sv-SE" sz="2400" baseline="-25000" smtClean="0">
                <a:solidFill>
                  <a:srgbClr val="000000"/>
                </a:solidFill>
              </a:rPr>
              <a:t>i</a:t>
            </a:r>
            <a:r>
              <a:rPr lang="sv-SE" sz="2400" smtClean="0">
                <a:solidFill>
                  <a:srgbClr val="000000"/>
                </a:solidFill>
              </a:rPr>
              <a:t>)</a:t>
            </a:r>
            <a:r>
              <a:rPr lang="sv-SE" sz="2400" baseline="30000" smtClean="0">
                <a:solidFill>
                  <a:srgbClr val="000000"/>
                </a:solidFill>
              </a:rPr>
              <a:t>2</a:t>
            </a:r>
            <a:r>
              <a:rPr lang="sv-SE" sz="2400" smtClean="0">
                <a:solidFill>
                  <a:srgbClr val="000000"/>
                </a:solidFill>
              </a:rPr>
              <a:t> </a:t>
            </a:r>
            <a:endParaRPr lang="en-US" sz="2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1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Distance Weighted NN</a:t>
            </a:r>
          </a:p>
        </p:txBody>
      </p:sp>
      <p:pic>
        <p:nvPicPr>
          <p:cNvPr id="15364" name="Picture 4" descr="C:\Documents and Settings\hoffmann\My Documents\MachineLearning\nnw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6477000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127125" y="1557338"/>
            <a:ext cx="4148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K(d(x</a:t>
            </a:r>
            <a:r>
              <a:rPr lang="sv-SE" sz="2400" baseline="-25000" smtClean="0">
                <a:solidFill>
                  <a:srgbClr val="000000"/>
                </a:solidFill>
              </a:rPr>
              <a:t>q</a:t>
            </a:r>
            <a:r>
              <a:rPr lang="sv-SE" sz="2400" smtClean="0">
                <a:solidFill>
                  <a:srgbClr val="000000"/>
                </a:solidFill>
              </a:rPr>
              <a:t>,x</a:t>
            </a:r>
            <a:r>
              <a:rPr lang="sv-SE" sz="2400" baseline="-25000" smtClean="0">
                <a:solidFill>
                  <a:srgbClr val="000000"/>
                </a:solidFill>
              </a:rPr>
              <a:t>i</a:t>
            </a:r>
            <a:r>
              <a:rPr lang="sv-SE" sz="2400" smtClean="0">
                <a:solidFill>
                  <a:srgbClr val="000000"/>
                </a:solidFill>
              </a:rPr>
              <a:t>)) = 1/(d</a:t>
            </a:r>
            <a:r>
              <a:rPr lang="sv-SE" sz="2400" baseline="-25000" smtClean="0">
                <a:solidFill>
                  <a:srgbClr val="000000"/>
                </a:solidFill>
              </a:rPr>
              <a:t>0</a:t>
            </a:r>
            <a:r>
              <a:rPr lang="sv-SE" sz="2400" smtClean="0">
                <a:solidFill>
                  <a:srgbClr val="000000"/>
                </a:solidFill>
              </a:rPr>
              <a:t>+d(x</a:t>
            </a:r>
            <a:r>
              <a:rPr lang="sv-SE" sz="2400" baseline="-25000" smtClean="0">
                <a:solidFill>
                  <a:srgbClr val="000000"/>
                </a:solidFill>
              </a:rPr>
              <a:t>q</a:t>
            </a:r>
            <a:r>
              <a:rPr lang="sv-SE" sz="2400" smtClean="0">
                <a:solidFill>
                  <a:srgbClr val="000000"/>
                </a:solidFill>
              </a:rPr>
              <a:t>,x</a:t>
            </a:r>
            <a:r>
              <a:rPr lang="sv-SE" sz="2400" baseline="-25000" smtClean="0">
                <a:solidFill>
                  <a:srgbClr val="000000"/>
                </a:solidFill>
              </a:rPr>
              <a:t>i</a:t>
            </a:r>
            <a:r>
              <a:rPr lang="sv-SE" sz="2400" smtClean="0">
                <a:solidFill>
                  <a:srgbClr val="000000"/>
                </a:solidFill>
              </a:rPr>
              <a:t>))</a:t>
            </a:r>
            <a:r>
              <a:rPr lang="sv-SE" sz="2400" baseline="30000" smtClean="0">
                <a:solidFill>
                  <a:srgbClr val="000000"/>
                </a:solidFill>
              </a:rPr>
              <a:t>2</a:t>
            </a:r>
            <a:r>
              <a:rPr lang="sv-SE" sz="2400" smtClean="0">
                <a:solidFill>
                  <a:srgbClr val="000000"/>
                </a:solidFill>
              </a:rPr>
              <a:t> </a:t>
            </a:r>
            <a:endParaRPr lang="en-US" sz="2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/>
              <a:t>Distance Weighted NN</a:t>
            </a:r>
          </a:p>
        </p:txBody>
      </p:sp>
      <p:pic>
        <p:nvPicPr>
          <p:cNvPr id="16388" name="Picture 4" descr="C:\Documents and Settings\hoffmann\My Documents\MachineLearning\nnw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6324600" cy="47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127125" y="1508125"/>
            <a:ext cx="74574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dirty="0" smtClean="0">
                <a:solidFill>
                  <a:srgbClr val="000000"/>
                </a:solidFill>
              </a:rPr>
              <a:t>K(d(x</a:t>
            </a:r>
            <a:r>
              <a:rPr lang="sv-SE" sz="2400" baseline="-25000" dirty="0" smtClean="0">
                <a:solidFill>
                  <a:srgbClr val="000000"/>
                </a:solidFill>
              </a:rPr>
              <a:t>q</a:t>
            </a:r>
            <a:r>
              <a:rPr lang="sv-SE" sz="2400" dirty="0" smtClean="0">
                <a:solidFill>
                  <a:srgbClr val="000000"/>
                </a:solidFill>
              </a:rPr>
              <a:t>,x</a:t>
            </a:r>
            <a:r>
              <a:rPr lang="sv-SE" sz="2400" baseline="-25000" dirty="0" smtClean="0">
                <a:solidFill>
                  <a:srgbClr val="000000"/>
                </a:solidFill>
              </a:rPr>
              <a:t>i</a:t>
            </a:r>
            <a:r>
              <a:rPr lang="sv-SE" sz="2400" dirty="0" smtClean="0">
                <a:solidFill>
                  <a:srgbClr val="000000"/>
                </a:solidFill>
              </a:rPr>
              <a:t>)) = exp(-(d(x</a:t>
            </a:r>
            <a:r>
              <a:rPr lang="sv-SE" sz="2400" baseline="-25000" dirty="0" smtClean="0">
                <a:solidFill>
                  <a:srgbClr val="000000"/>
                </a:solidFill>
              </a:rPr>
              <a:t>q</a:t>
            </a:r>
            <a:r>
              <a:rPr lang="sv-SE" sz="2400" dirty="0" smtClean="0">
                <a:solidFill>
                  <a:srgbClr val="000000"/>
                </a:solidFill>
              </a:rPr>
              <a:t>,x</a:t>
            </a:r>
            <a:r>
              <a:rPr lang="sv-SE" sz="2400" baseline="-25000" dirty="0" smtClean="0">
                <a:solidFill>
                  <a:srgbClr val="000000"/>
                </a:solidFill>
              </a:rPr>
              <a:t>i</a:t>
            </a:r>
            <a:r>
              <a:rPr lang="sv-SE" sz="2400" dirty="0" smtClean="0">
                <a:solidFill>
                  <a:srgbClr val="000000"/>
                </a:solidFill>
              </a:rPr>
              <a:t>)/</a:t>
            </a:r>
            <a:r>
              <a:rPr lang="sv-SE" sz="2800" dirty="0" smtClean="0">
                <a:solidFill>
                  <a:srgbClr val="000000"/>
                </a:solidFill>
                <a:sym typeface="Symbol" panose="05050102010706020507" pitchFamily="18" charset="2"/>
              </a:rPr>
              <a:t></a:t>
            </a:r>
            <a:r>
              <a:rPr lang="sv-SE" sz="2400" baseline="-25000" dirty="0" smtClean="0">
                <a:solidFill>
                  <a:srgbClr val="000000"/>
                </a:solidFill>
                <a:sym typeface="Symbol" panose="05050102010706020507" pitchFamily="18" charset="2"/>
              </a:rPr>
              <a:t>0</a:t>
            </a:r>
            <a:r>
              <a:rPr lang="sv-SE" sz="2400" dirty="0" smtClean="0">
                <a:solidFill>
                  <a:srgbClr val="000000"/>
                </a:solidFill>
              </a:rPr>
              <a:t>)</a:t>
            </a:r>
            <a:r>
              <a:rPr lang="sv-SE" sz="2400" baseline="30000" dirty="0" smtClean="0">
                <a:solidFill>
                  <a:srgbClr val="000000"/>
                </a:solidFill>
              </a:rPr>
              <a:t>2</a:t>
            </a:r>
            <a:r>
              <a:rPr lang="sv-SE" sz="2400" dirty="0" smtClean="0">
                <a:solidFill>
                  <a:srgbClr val="000000"/>
                </a:solidFill>
              </a:rPr>
              <a:t>) – </a:t>
            </a:r>
            <a:r>
              <a:rPr lang="sv-SE" sz="2000" b="1" i="1" dirty="0" smtClean="0">
                <a:solidFill>
                  <a:srgbClr val="000000"/>
                </a:solidFill>
              </a:rPr>
              <a:t>Gaussian weighted </a:t>
            </a:r>
            <a:endParaRPr lang="en-US" sz="2400" b="1" i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457200" y="3276600"/>
            <a:ext cx="853440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sv-SE" sz="2800" b="0" dirty="0"/>
              <a:t>Imagine instances described by 20 attributes but </a:t>
            </a:r>
            <a:r>
              <a:rPr lang="sv-SE" sz="2800" b="0" dirty="0" smtClean="0"/>
              <a:t>only a few </a:t>
            </a:r>
            <a:r>
              <a:rPr lang="sv-SE" sz="2800" b="0" dirty="0"/>
              <a:t>are relevant to target function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sv-SE" sz="2800" b="0" i="1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sv-SE" sz="2800" b="0" i="1" dirty="0" smtClean="0"/>
              <a:t>Curse </a:t>
            </a:r>
            <a:r>
              <a:rPr lang="sv-SE" sz="2800" b="0" i="1" dirty="0"/>
              <a:t>of dimensionality</a:t>
            </a:r>
            <a:r>
              <a:rPr lang="sv-SE" sz="2800" b="0" dirty="0"/>
              <a:t>: nearest neighbor is easily misled when instance space is high-dimensional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sv-SE" sz="2800" b="0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sv-SE" sz="2800" b="0" dirty="0" smtClean="0"/>
              <a:t>One </a:t>
            </a:r>
            <a:r>
              <a:rPr lang="sv-SE" sz="2800" b="0" dirty="0"/>
              <a:t>approach:</a:t>
            </a:r>
          </a:p>
          <a:p>
            <a:pPr>
              <a:lnSpc>
                <a:spcPct val="90000"/>
              </a:lnSpc>
            </a:pPr>
            <a:r>
              <a:rPr lang="sv-SE" sz="2800" b="0" dirty="0"/>
              <a:t>Stretch j-th axis by weight z</a:t>
            </a:r>
            <a:r>
              <a:rPr lang="sv-SE" sz="2800" b="0" baseline="-25000" dirty="0"/>
              <a:t>j</a:t>
            </a:r>
            <a:r>
              <a:rPr lang="sv-SE" sz="2800" b="0" dirty="0"/>
              <a:t>, where z</a:t>
            </a:r>
            <a:r>
              <a:rPr lang="sv-SE" sz="2800" b="0" baseline="-25000" dirty="0"/>
              <a:t>1</a:t>
            </a:r>
            <a:r>
              <a:rPr lang="sv-SE" sz="2800" b="0" dirty="0"/>
              <a:t>,…,z</a:t>
            </a:r>
            <a:r>
              <a:rPr lang="sv-SE" sz="2800" b="0" baseline="-25000" dirty="0"/>
              <a:t>n</a:t>
            </a:r>
            <a:r>
              <a:rPr lang="sv-SE" sz="2800" b="0" dirty="0"/>
              <a:t> chosen to minimize prediction error</a:t>
            </a:r>
          </a:p>
          <a:p>
            <a:pPr>
              <a:lnSpc>
                <a:spcPct val="90000"/>
              </a:lnSpc>
            </a:pPr>
            <a:r>
              <a:rPr lang="sv-SE" sz="2800" b="0" dirty="0"/>
              <a:t>Use cross-validation to automatically choose weights z</a:t>
            </a:r>
            <a:r>
              <a:rPr lang="sv-SE" sz="2800" b="0" baseline="-25000" dirty="0"/>
              <a:t>1</a:t>
            </a:r>
            <a:r>
              <a:rPr lang="sv-SE" sz="2800" b="0" dirty="0"/>
              <a:t>,…,z</a:t>
            </a:r>
            <a:r>
              <a:rPr lang="sv-SE" sz="2800" b="0" baseline="-25000" dirty="0"/>
              <a:t>n</a:t>
            </a:r>
            <a:r>
              <a:rPr lang="sv-SE" sz="2800" b="0" dirty="0"/>
              <a:t> </a:t>
            </a:r>
          </a:p>
          <a:p>
            <a:pPr>
              <a:lnSpc>
                <a:spcPct val="90000"/>
              </a:lnSpc>
            </a:pPr>
            <a:r>
              <a:rPr lang="sv-SE" sz="2800" b="0" dirty="0"/>
              <a:t>Note setting z</a:t>
            </a:r>
            <a:r>
              <a:rPr lang="sv-SE" sz="2800" b="0" baseline="-25000" dirty="0"/>
              <a:t>j</a:t>
            </a:r>
            <a:r>
              <a:rPr lang="sv-SE" sz="2800" b="0" dirty="0"/>
              <a:t> to zero eliminates this dimension alltogether (feature subset selection)</a:t>
            </a:r>
            <a:endParaRPr lang="en-US" sz="2800" b="0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304800"/>
            <a:ext cx="6121400" cy="850900"/>
          </a:xfrm>
        </p:spPr>
        <p:txBody>
          <a:bodyPr/>
          <a:lstStyle/>
          <a:p>
            <a:r>
              <a:rPr lang="sv-SE" dirty="0"/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427124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371600" y="2819400"/>
            <a:ext cx="6324600" cy="1143000"/>
          </a:xfrm>
        </p:spPr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295401"/>
            <a:ext cx="9144000" cy="469629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Instance based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K-Nearest Neighbour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Locally </a:t>
            </a:r>
            <a:r>
              <a:rPr lang="en-IN" sz="4000" dirty="0"/>
              <a:t>Weighted Regression (LWR) </a:t>
            </a:r>
            <a:r>
              <a:rPr lang="en-IN" sz="4000" dirty="0" smtClean="0"/>
              <a:t>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4000" dirty="0" smtClean="0"/>
              <a:t>Radial </a:t>
            </a:r>
            <a:r>
              <a:rPr lang="en-IN" sz="4000" dirty="0"/>
              <a:t>Basis Functions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§"/>
            </a:pPr>
            <a:endParaRPr lang="en-IN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Topics to be covered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944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sv-SE" dirty="0"/>
              <a:t>Locally Weighted </a:t>
            </a:r>
            <a:r>
              <a:rPr lang="sv-SE" dirty="0" smtClean="0"/>
              <a:t>Regression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8534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Locally – Function approximated based on data near query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Weighted – Contribution by each training example is weighted by its distance from query point</a:t>
            </a:r>
          </a:p>
          <a:p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Regression- Approximates real-valued target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1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>
            <a:normAutofit fontScale="90000"/>
          </a:bodyPr>
          <a:lstStyle/>
          <a:p>
            <a:r>
              <a:rPr lang="sv-SE"/>
              <a:t>Linear Regression Example</a:t>
            </a:r>
            <a:endParaRPr lang="en-US"/>
          </a:p>
        </p:txBody>
      </p:sp>
      <p:pic>
        <p:nvPicPr>
          <p:cNvPr id="22533" name="Picture 5" descr="C:\Documents and Settings\hoffmann\My Documents\MachineLearning\ll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7010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0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Locally weighted 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384955" cy="50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0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Locally weighted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Locally weighted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6800850" cy="488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5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Locally weighted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33500"/>
            <a:ext cx="7258050" cy="51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4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09600" y="3352800"/>
            <a:ext cx="7924800" cy="11430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v-SE" sz="2400" b="0" dirty="0"/>
              <a:t>Local model order (constant, linear, quadratic)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sz="2400" b="0" dirty="0"/>
              <a:t>Distance function d </a:t>
            </a:r>
          </a:p>
          <a:p>
            <a:pPr lvl="1" indent="0"/>
            <a:r>
              <a:rPr lang="sv-SE" sz="1800" b="0" dirty="0"/>
              <a:t> </a:t>
            </a:r>
            <a:r>
              <a:rPr lang="sv-SE" sz="1800" b="0" dirty="0" smtClean="0"/>
              <a:t> </a:t>
            </a:r>
            <a:r>
              <a:rPr lang="sv-SE" sz="1800" b="0" dirty="0"/>
              <a:t>feature scaling: d(x,q)=(</a:t>
            </a:r>
            <a:r>
              <a:rPr lang="sv-SE" sz="1800" b="0" dirty="0">
                <a:sym typeface="Symbol" panose="05050102010706020507" pitchFamily="18" charset="2"/>
              </a:rPr>
              <a:t></a:t>
            </a:r>
            <a:r>
              <a:rPr lang="sv-SE" sz="1800" b="0" baseline="-25000" dirty="0">
                <a:sym typeface="Symbol" panose="05050102010706020507" pitchFamily="18" charset="2"/>
              </a:rPr>
              <a:t>j=1</a:t>
            </a:r>
            <a:r>
              <a:rPr lang="sv-SE" sz="1800" b="0" baseline="30000" dirty="0">
                <a:sym typeface="Symbol" panose="05050102010706020507" pitchFamily="18" charset="2"/>
              </a:rPr>
              <a:t>d</a:t>
            </a:r>
            <a:r>
              <a:rPr lang="sv-SE" sz="1800" b="0" dirty="0">
                <a:sym typeface="Symbol" panose="05050102010706020507" pitchFamily="18" charset="2"/>
              </a:rPr>
              <a:t> m</a:t>
            </a:r>
            <a:r>
              <a:rPr lang="sv-SE" sz="1800" b="0" baseline="-25000" dirty="0">
                <a:sym typeface="Symbol" panose="05050102010706020507" pitchFamily="18" charset="2"/>
              </a:rPr>
              <a:t>j</a:t>
            </a:r>
            <a:r>
              <a:rPr lang="sv-SE" sz="1800" b="0" dirty="0">
                <a:sym typeface="Symbol" panose="05050102010706020507" pitchFamily="18" charset="2"/>
              </a:rPr>
              <a:t>(x</a:t>
            </a:r>
            <a:r>
              <a:rPr lang="sv-SE" sz="1800" b="0" baseline="-25000" dirty="0">
                <a:sym typeface="Symbol" panose="05050102010706020507" pitchFamily="18" charset="2"/>
              </a:rPr>
              <a:t>j</a:t>
            </a:r>
            <a:r>
              <a:rPr lang="sv-SE" sz="1800" b="0" dirty="0">
                <a:sym typeface="Symbol" panose="05050102010706020507" pitchFamily="18" charset="2"/>
              </a:rPr>
              <a:t>-q</a:t>
            </a:r>
            <a:r>
              <a:rPr lang="sv-SE" sz="1800" b="0" baseline="-25000" dirty="0">
                <a:sym typeface="Symbol" panose="05050102010706020507" pitchFamily="18" charset="2"/>
              </a:rPr>
              <a:t>j</a:t>
            </a:r>
            <a:r>
              <a:rPr lang="sv-SE" sz="1800" b="0" dirty="0">
                <a:sym typeface="Symbol" panose="05050102010706020507" pitchFamily="18" charset="2"/>
              </a:rPr>
              <a:t>)</a:t>
            </a:r>
            <a:r>
              <a:rPr lang="sv-SE" sz="1800" b="0" baseline="30000" dirty="0">
                <a:sym typeface="Symbol" panose="05050102010706020507" pitchFamily="18" charset="2"/>
              </a:rPr>
              <a:t>2</a:t>
            </a:r>
            <a:r>
              <a:rPr lang="sv-SE" sz="1800" b="0" dirty="0">
                <a:sym typeface="Symbol" panose="05050102010706020507" pitchFamily="18" charset="2"/>
              </a:rPr>
              <a:t>)</a:t>
            </a:r>
            <a:r>
              <a:rPr lang="sv-SE" sz="1800" b="0" baseline="30000" dirty="0">
                <a:sym typeface="Symbol" panose="05050102010706020507" pitchFamily="18" charset="2"/>
              </a:rPr>
              <a:t>1/2</a:t>
            </a:r>
          </a:p>
          <a:p>
            <a:pPr lvl="1" indent="0"/>
            <a:r>
              <a:rPr lang="sv-SE" sz="1800" b="0" dirty="0">
                <a:sym typeface="Symbol" panose="05050102010706020507" pitchFamily="18" charset="2"/>
              </a:rPr>
              <a:t>   irrelevant dimensions m</a:t>
            </a:r>
            <a:r>
              <a:rPr lang="sv-SE" sz="1800" b="0" baseline="-25000" dirty="0">
                <a:sym typeface="Symbol" panose="05050102010706020507" pitchFamily="18" charset="2"/>
              </a:rPr>
              <a:t>j</a:t>
            </a:r>
            <a:r>
              <a:rPr lang="sv-SE" sz="1800" b="0" dirty="0">
                <a:sym typeface="Symbol" panose="05050102010706020507" pitchFamily="18" charset="2"/>
              </a:rPr>
              <a:t>=0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sz="2800" b="0" dirty="0"/>
              <a:t>kernel function K</a:t>
            </a:r>
          </a:p>
          <a:p>
            <a:pPr>
              <a:buFont typeface="Wingdings" panose="05000000000000000000" pitchFamily="2" charset="2"/>
              <a:buNone/>
            </a:pPr>
            <a:endParaRPr lang="sv-SE" sz="2400" b="0" dirty="0" smtClean="0"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sv-SE" sz="2400" b="0" dirty="0" smtClean="0">
                <a:sym typeface="Symbol" panose="05050102010706020507" pitchFamily="18" charset="2"/>
              </a:rPr>
              <a:t>See </a:t>
            </a:r>
            <a:r>
              <a:rPr lang="sv-SE" sz="2400" b="0" dirty="0">
                <a:sym typeface="Symbol" panose="05050102010706020507" pitchFamily="18" charset="2"/>
              </a:rPr>
              <a:t>paper by Atkeson [1996]  ”Locally Weighted Learning”</a:t>
            </a:r>
            <a:endParaRPr lang="en-US" sz="2400" b="0" dirty="0">
              <a:sym typeface="Symbol" panose="05050102010706020507" pitchFamily="18" charset="2"/>
            </a:endParaRP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>
            <a:normAutofit fontScale="90000"/>
          </a:bodyPr>
          <a:lstStyle/>
          <a:p>
            <a:r>
              <a:rPr lang="sv-SE" sz="4000"/>
              <a:t>Design Issues in Local Regression</a:t>
            </a:r>
          </a:p>
        </p:txBody>
      </p:sp>
    </p:spTree>
    <p:extLst>
      <p:ext uri="{BB962C8B-B14F-4D97-AF65-F5344CB8AC3E}">
        <p14:creationId xmlns:p14="http://schemas.microsoft.com/office/powerpoint/2010/main" val="271725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5800" y="3048000"/>
            <a:ext cx="6324600" cy="11430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Radial Basis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0374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Radial Basis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424846" cy="46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Radial Basis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84528"/>
            <a:ext cx="7162800" cy="48924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2286000"/>
            <a:ext cx="25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-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32502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152400" y="3886200"/>
            <a:ext cx="8382000" cy="114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dirty="0"/>
              <a:t>Nearest Neighbour classifier is an instance based classifier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dirty="0"/>
              <a:t>‘lazy learning’, as learning is postponed until a new instance is encountered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dirty="0"/>
              <a:t>Constructs a local approximation to the target function, applicable in the neighbourhood of new instance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dirty="0"/>
              <a:t>Suitable in cases where target function is complex over the entire input space, but easily describable in local approximations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dirty="0"/>
              <a:t>Real world applications found in recommendation systems (amazon).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400" b="0" dirty="0"/>
              <a:t>Caveat is the high cost of classification, which happens at the time of processing rather than before hand (there’s no training phase)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400" dirty="0"/>
          </a:p>
          <a:p>
            <a:pPr lvl="1"/>
            <a:endParaRPr lang="en-IN" sz="2400" dirty="0"/>
          </a:p>
          <a:p>
            <a:pPr lvl="1"/>
            <a:endParaRPr lang="en-IN" sz="2000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3447" y="533400"/>
            <a:ext cx="6991350" cy="765175"/>
          </a:xfrm>
        </p:spPr>
        <p:txBody>
          <a:bodyPr/>
          <a:lstStyle/>
          <a:p>
            <a:r>
              <a:rPr lang="en-US" dirty="0"/>
              <a:t>k-Nearest Neighbor Classifier</a:t>
            </a:r>
          </a:p>
        </p:txBody>
      </p:sp>
    </p:spTree>
    <p:extLst>
      <p:ext uri="{BB962C8B-B14F-4D97-AF65-F5344CB8AC3E}">
        <p14:creationId xmlns:p14="http://schemas.microsoft.com/office/powerpoint/2010/main" val="408391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685800" y="3429000"/>
            <a:ext cx="7696200" cy="1143000"/>
          </a:xfrm>
        </p:spPr>
        <p:txBody>
          <a:bodyPr>
            <a:noAutofit/>
          </a:bodyPr>
          <a:lstStyle/>
          <a:p>
            <a:r>
              <a:rPr lang="sv-SE" sz="2400" dirty="0"/>
              <a:t>How to choose the center x</a:t>
            </a:r>
            <a:r>
              <a:rPr lang="sv-SE" sz="2400" baseline="-25000" dirty="0"/>
              <a:t>n</a:t>
            </a:r>
            <a:r>
              <a:rPr lang="sv-SE" sz="2400" dirty="0"/>
              <a:t> for each Kernel function K</a:t>
            </a:r>
            <a:r>
              <a:rPr lang="sv-SE" sz="2400" baseline="-25000" dirty="0"/>
              <a:t>n</a:t>
            </a:r>
            <a:r>
              <a:rPr lang="sv-SE" sz="2400" dirty="0"/>
              <a:t>?</a:t>
            </a:r>
          </a:p>
          <a:p>
            <a:pPr lvl="1"/>
            <a:r>
              <a:rPr lang="sv-SE" sz="2400" dirty="0"/>
              <a:t>scatter uniformly across instance space</a:t>
            </a:r>
          </a:p>
          <a:p>
            <a:pPr lvl="1"/>
            <a:r>
              <a:rPr lang="sv-SE" sz="2400" dirty="0"/>
              <a:t>use distribution of training instances (clustering)</a:t>
            </a:r>
          </a:p>
          <a:p>
            <a:r>
              <a:rPr lang="sv-SE" sz="2400" dirty="0"/>
              <a:t>How to train the weights?</a:t>
            </a:r>
          </a:p>
          <a:p>
            <a:pPr lvl="1"/>
            <a:r>
              <a:rPr lang="sv-SE" sz="2400" dirty="0"/>
              <a:t>Choose mean x</a:t>
            </a:r>
            <a:r>
              <a:rPr lang="sv-SE" sz="2400" baseline="-25000" dirty="0"/>
              <a:t>n</a:t>
            </a:r>
            <a:r>
              <a:rPr lang="sv-SE" sz="2400" dirty="0"/>
              <a:t> and variance </a:t>
            </a:r>
            <a:r>
              <a:rPr lang="sv-SE" sz="2400" dirty="0">
                <a:sym typeface="Symbol" panose="05050102010706020507" pitchFamily="18" charset="2"/>
              </a:rPr>
              <a:t></a:t>
            </a:r>
            <a:r>
              <a:rPr lang="sv-SE" sz="2400" baseline="-25000" dirty="0">
                <a:sym typeface="Symbol" panose="05050102010706020507" pitchFamily="18" charset="2"/>
              </a:rPr>
              <a:t>n</a:t>
            </a:r>
            <a:r>
              <a:rPr lang="sv-SE" sz="2400" dirty="0">
                <a:sym typeface="Symbol" panose="05050102010706020507" pitchFamily="18" charset="2"/>
              </a:rPr>
              <a:t> for each K</a:t>
            </a:r>
            <a:r>
              <a:rPr lang="sv-SE" sz="2400" baseline="-25000" dirty="0">
                <a:sym typeface="Symbol" panose="05050102010706020507" pitchFamily="18" charset="2"/>
              </a:rPr>
              <a:t>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sv-SE" sz="2000" dirty="0" smtClean="0"/>
              <a:t>say, by using non-linear </a:t>
            </a:r>
            <a:r>
              <a:rPr lang="sv-SE" sz="2000" dirty="0"/>
              <a:t>optimization or EM</a:t>
            </a:r>
          </a:p>
          <a:p>
            <a:pPr lvl="1"/>
            <a:r>
              <a:rPr lang="sv-SE" sz="2400" dirty="0"/>
              <a:t>Hold K</a:t>
            </a:r>
            <a:r>
              <a:rPr lang="sv-SE" sz="2400" baseline="-25000" dirty="0"/>
              <a:t>n</a:t>
            </a:r>
            <a:r>
              <a:rPr lang="sv-SE" sz="2400" dirty="0"/>
              <a:t> fixed and use local linear regression to compute the optimal weights w</a:t>
            </a:r>
            <a:r>
              <a:rPr lang="sv-SE" sz="2400" baseline="-25000" dirty="0"/>
              <a:t>n</a:t>
            </a:r>
            <a:r>
              <a:rPr lang="sv-SE" sz="2400" dirty="0"/>
              <a:t> </a:t>
            </a:r>
            <a:endParaRPr lang="en-US" sz="2400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250" y="381000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sv-SE" sz="3600" dirty="0"/>
              <a:t>Training Radial Basis Function Networks</a:t>
            </a:r>
          </a:p>
        </p:txBody>
      </p:sp>
    </p:spTree>
    <p:extLst>
      <p:ext uri="{BB962C8B-B14F-4D97-AF65-F5344CB8AC3E}">
        <p14:creationId xmlns:p14="http://schemas.microsoft.com/office/powerpoint/2010/main" val="95941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>
            <a:normAutofit fontScale="90000"/>
          </a:bodyPr>
          <a:lstStyle/>
          <a:p>
            <a:r>
              <a:rPr lang="sv-SE"/>
              <a:t>Radial Basis Network Example</a:t>
            </a:r>
          </a:p>
        </p:txBody>
      </p:sp>
      <p:pic>
        <p:nvPicPr>
          <p:cNvPr id="35844" name="Picture 4" descr="C:\Documents and Settings\hoffmann\My Documents\MachineLearning\rb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52400" y="1828800"/>
            <a:ext cx="4572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K</a:t>
            </a:r>
            <a:r>
              <a:rPr lang="sv-SE" sz="2400" baseline="-25000" smtClean="0">
                <a:solidFill>
                  <a:srgbClr val="000000"/>
                </a:solidFill>
              </a:rPr>
              <a:t>1</a:t>
            </a:r>
            <a:r>
              <a:rPr lang="sv-SE" sz="2400" smtClean="0">
                <a:solidFill>
                  <a:srgbClr val="000000"/>
                </a:solidFill>
              </a:rPr>
              <a:t>(d(x</a:t>
            </a:r>
            <a:r>
              <a:rPr lang="sv-SE" sz="2400" baseline="-25000" smtClean="0">
                <a:solidFill>
                  <a:srgbClr val="000000"/>
                </a:solidFill>
              </a:rPr>
              <a:t>1</a:t>
            </a:r>
            <a:r>
              <a:rPr lang="sv-SE" sz="2400" smtClean="0">
                <a:solidFill>
                  <a:srgbClr val="000000"/>
                </a:solidFill>
              </a:rPr>
              <a:t>,x))=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exp(-1/2 d(x</a:t>
            </a:r>
            <a:r>
              <a:rPr lang="sv-SE" sz="2400" baseline="-25000" smtClean="0">
                <a:solidFill>
                  <a:srgbClr val="000000"/>
                </a:solidFill>
              </a:rPr>
              <a:t>1</a:t>
            </a:r>
            <a:r>
              <a:rPr lang="sv-SE" sz="2400" smtClean="0">
                <a:solidFill>
                  <a:srgbClr val="000000"/>
                </a:solidFill>
              </a:rPr>
              <a:t>,x)</a:t>
            </a:r>
            <a:r>
              <a:rPr lang="sv-SE" sz="2400" baseline="30000" smtClean="0">
                <a:solidFill>
                  <a:srgbClr val="000000"/>
                </a:solidFill>
              </a:rPr>
              <a:t>2</a:t>
            </a:r>
            <a:r>
              <a:rPr lang="sv-SE" sz="2400" smtClean="0">
                <a:solidFill>
                  <a:srgbClr val="000000"/>
                </a:solidFill>
              </a:rPr>
              <a:t>/</a:t>
            </a:r>
            <a:r>
              <a:rPr lang="sv-SE" sz="2400" smtClean="0">
                <a:solidFill>
                  <a:srgbClr val="000000"/>
                </a:solidFill>
                <a:sym typeface="Symbol" panose="05050102010706020507" pitchFamily="18" charset="2"/>
              </a:rPr>
              <a:t></a:t>
            </a:r>
            <a:r>
              <a:rPr lang="sv-SE" sz="2400" baseline="30000" smtClean="0">
                <a:solidFill>
                  <a:srgbClr val="000000"/>
                </a:solidFill>
                <a:sym typeface="Symbol" panose="05050102010706020507" pitchFamily="18" charset="2"/>
              </a:rPr>
              <a:t>2</a:t>
            </a:r>
            <a:r>
              <a:rPr lang="sv-SE" sz="2400" smtClean="0">
                <a:solidFill>
                  <a:srgbClr val="000000"/>
                </a:solidFill>
                <a:sym typeface="Symbol" panose="05050102010706020507" pitchFamily="18" charset="2"/>
              </a:rPr>
              <a:t>)</a:t>
            </a:r>
            <a:endParaRPr lang="en-US" sz="2400" smtClean="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2286000" y="2895600"/>
            <a:ext cx="2133600" cy="1524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381000" y="3124200"/>
            <a:ext cx="1423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w</a:t>
            </a:r>
            <a:r>
              <a:rPr lang="sv-SE" sz="2400" baseline="-25000" smtClean="0">
                <a:solidFill>
                  <a:srgbClr val="000000"/>
                </a:solidFill>
              </a:rPr>
              <a:t>1</a:t>
            </a:r>
            <a:r>
              <a:rPr lang="sv-SE" sz="2400" smtClean="0">
                <a:solidFill>
                  <a:srgbClr val="000000"/>
                </a:solidFill>
              </a:rPr>
              <a:t> x+ w</a:t>
            </a:r>
            <a:r>
              <a:rPr lang="sv-SE" sz="2400" baseline="-25000" smtClean="0">
                <a:solidFill>
                  <a:srgbClr val="000000"/>
                </a:solidFill>
              </a:rPr>
              <a:t>0</a:t>
            </a:r>
            <a:endParaRPr lang="en-US" sz="2400" baseline="-25000" smtClean="0">
              <a:solidFill>
                <a:srgbClr val="000000"/>
              </a:solidFill>
            </a:endParaRP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057400" y="3429000"/>
            <a:ext cx="29718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0" y="4191000"/>
            <a:ext cx="30876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f</a:t>
            </a:r>
            <a:r>
              <a:rPr lang="sv-SE" sz="2400" baseline="30000" smtClean="0">
                <a:solidFill>
                  <a:srgbClr val="000000"/>
                </a:solidFill>
              </a:rPr>
              <a:t>^</a:t>
            </a:r>
            <a:r>
              <a:rPr lang="sv-SE" sz="2400" smtClean="0">
                <a:solidFill>
                  <a:srgbClr val="000000"/>
                </a:solidFill>
              </a:rPr>
              <a:t>(x) = K</a:t>
            </a:r>
            <a:r>
              <a:rPr lang="sv-SE" sz="2400" baseline="-25000" smtClean="0">
                <a:solidFill>
                  <a:srgbClr val="000000"/>
                </a:solidFill>
              </a:rPr>
              <a:t>1</a:t>
            </a:r>
            <a:r>
              <a:rPr lang="sv-SE" sz="2400" smtClean="0">
                <a:solidFill>
                  <a:srgbClr val="000000"/>
                </a:solidFill>
              </a:rPr>
              <a:t> (w</a:t>
            </a:r>
            <a:r>
              <a:rPr lang="sv-SE" sz="2400" baseline="-25000" smtClean="0">
                <a:solidFill>
                  <a:srgbClr val="000000"/>
                </a:solidFill>
              </a:rPr>
              <a:t>1</a:t>
            </a:r>
            <a:r>
              <a:rPr lang="sv-SE" sz="2400" smtClean="0">
                <a:solidFill>
                  <a:srgbClr val="000000"/>
                </a:solidFill>
              </a:rPr>
              <a:t> x+ w</a:t>
            </a:r>
            <a:r>
              <a:rPr lang="sv-SE" sz="2400" baseline="-25000" smtClean="0">
                <a:solidFill>
                  <a:srgbClr val="000000"/>
                </a:solidFill>
              </a:rPr>
              <a:t>0</a:t>
            </a:r>
            <a:r>
              <a:rPr lang="sv-SE" sz="2400" smtClean="0">
                <a:solidFill>
                  <a:srgbClr val="000000"/>
                </a:solidFill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sv-SE" sz="2400" smtClean="0">
                <a:solidFill>
                  <a:srgbClr val="000000"/>
                </a:solidFill>
              </a:rPr>
              <a:t>  + K</a:t>
            </a:r>
            <a:r>
              <a:rPr lang="sv-SE" sz="2400" baseline="-25000" smtClean="0">
                <a:solidFill>
                  <a:srgbClr val="000000"/>
                </a:solidFill>
              </a:rPr>
              <a:t>2</a:t>
            </a:r>
            <a:r>
              <a:rPr lang="sv-SE" sz="2400" smtClean="0">
                <a:solidFill>
                  <a:srgbClr val="000000"/>
                </a:solidFill>
              </a:rPr>
              <a:t> (w</a:t>
            </a:r>
            <a:r>
              <a:rPr lang="sv-SE" sz="2400" baseline="-25000" smtClean="0">
                <a:solidFill>
                  <a:srgbClr val="000000"/>
                </a:solidFill>
              </a:rPr>
              <a:t>3</a:t>
            </a:r>
            <a:r>
              <a:rPr lang="sv-SE" sz="2400" smtClean="0">
                <a:solidFill>
                  <a:srgbClr val="000000"/>
                </a:solidFill>
              </a:rPr>
              <a:t> x + w</a:t>
            </a:r>
            <a:r>
              <a:rPr lang="sv-SE" sz="2400" baseline="-25000" smtClean="0">
                <a:solidFill>
                  <a:srgbClr val="000000"/>
                </a:solidFill>
              </a:rPr>
              <a:t>2</a:t>
            </a:r>
            <a:r>
              <a:rPr lang="sv-SE" sz="2400" smtClean="0">
                <a:solidFill>
                  <a:srgbClr val="000000"/>
                </a:solidFill>
              </a:rPr>
              <a:t>)</a:t>
            </a:r>
            <a:endParaRPr lang="en-US" sz="2400" smtClean="0">
              <a:solidFill>
                <a:srgbClr val="000000"/>
              </a:solidFill>
            </a:endParaRPr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 flipV="1">
            <a:off x="2971800" y="3733800"/>
            <a:ext cx="2743200" cy="10668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sz="2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4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304800" y="3352800"/>
            <a:ext cx="8502650" cy="1143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sv-SE" sz="2800" dirty="0"/>
              <a:t>Lazy: wait for query before generalizing</a:t>
            </a:r>
          </a:p>
          <a:p>
            <a:pPr lvl="1">
              <a:lnSpc>
                <a:spcPct val="90000"/>
              </a:lnSpc>
            </a:pPr>
            <a:r>
              <a:rPr lang="sv-SE" dirty="0"/>
              <a:t>k-nearest neighbors, weighted linear regression</a:t>
            </a:r>
          </a:p>
          <a:p>
            <a:pPr>
              <a:lnSpc>
                <a:spcPct val="90000"/>
              </a:lnSpc>
            </a:pPr>
            <a:endParaRPr lang="sv-SE" sz="2800" dirty="0" smtClean="0"/>
          </a:p>
          <a:p>
            <a:pPr>
              <a:lnSpc>
                <a:spcPct val="90000"/>
              </a:lnSpc>
            </a:pPr>
            <a:r>
              <a:rPr lang="sv-SE" sz="2800" dirty="0" smtClean="0"/>
              <a:t>Eager</a:t>
            </a:r>
            <a:r>
              <a:rPr lang="sv-SE" sz="2800" dirty="0"/>
              <a:t>: generalize before seeing query</a:t>
            </a:r>
          </a:p>
          <a:p>
            <a:pPr lvl="1">
              <a:lnSpc>
                <a:spcPct val="90000"/>
              </a:lnSpc>
            </a:pPr>
            <a:r>
              <a:rPr lang="sv-SE" dirty="0"/>
              <a:t>Radial basis function networks, decision trees, </a:t>
            </a:r>
            <a:r>
              <a:rPr lang="sv-SE" dirty="0" smtClean="0"/>
              <a:t>back-propagation</a:t>
            </a:r>
          </a:p>
          <a:p>
            <a:pPr lvl="1">
              <a:lnSpc>
                <a:spcPct val="90000"/>
              </a:lnSpc>
            </a:pPr>
            <a:r>
              <a:rPr lang="sv-SE" dirty="0" smtClean="0"/>
              <a:t>Eager </a:t>
            </a:r>
            <a:r>
              <a:rPr lang="sv-SE" dirty="0"/>
              <a:t>learner must create global approximation</a:t>
            </a:r>
          </a:p>
          <a:p>
            <a:pPr>
              <a:lnSpc>
                <a:spcPct val="90000"/>
              </a:lnSpc>
            </a:pPr>
            <a:endParaRPr lang="sv-SE" sz="2800" dirty="0" smtClean="0"/>
          </a:p>
          <a:p>
            <a:pPr>
              <a:lnSpc>
                <a:spcPct val="90000"/>
              </a:lnSpc>
            </a:pPr>
            <a:r>
              <a:rPr lang="sv-SE" sz="2800" dirty="0" smtClean="0"/>
              <a:t>Lazy </a:t>
            </a:r>
            <a:r>
              <a:rPr lang="sv-SE" sz="2800" dirty="0"/>
              <a:t>learner can create local approximations</a:t>
            </a:r>
          </a:p>
          <a:p>
            <a:pPr>
              <a:lnSpc>
                <a:spcPct val="90000"/>
              </a:lnSpc>
            </a:pPr>
            <a:r>
              <a:rPr lang="sv-SE" sz="2800" dirty="0"/>
              <a:t>If they use the same hypothesis space, lazy can represent more complex functions (H=linear functions)</a:t>
            </a:r>
            <a:endParaRPr lang="en-US" sz="2800" dirty="0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" y="457200"/>
            <a:ext cx="6121400" cy="850900"/>
          </a:xfrm>
        </p:spPr>
        <p:txBody>
          <a:bodyPr/>
          <a:lstStyle/>
          <a:p>
            <a:r>
              <a:rPr lang="sv-SE" dirty="0" smtClean="0"/>
              <a:t>Lazy and </a:t>
            </a:r>
            <a:r>
              <a:rPr lang="sv-SE" dirty="0"/>
              <a:t>Eager Learning</a:t>
            </a:r>
          </a:p>
        </p:txBody>
      </p:sp>
    </p:spTree>
    <p:extLst>
      <p:ext uri="{BB962C8B-B14F-4D97-AF65-F5344CB8AC3E}">
        <p14:creationId xmlns:p14="http://schemas.microsoft.com/office/powerpoint/2010/main" val="16669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4" name="Rectangle 63"/>
          <p:cNvSpPr>
            <a:spLocks noGrp="1" noChangeArrowheads="1"/>
          </p:cNvSpPr>
          <p:nvPr>
            <p:ph idx="1"/>
          </p:nvPr>
        </p:nvSpPr>
        <p:spPr>
          <a:xfrm>
            <a:off x="304800" y="1493837"/>
            <a:ext cx="5334000" cy="4525963"/>
          </a:xfrm>
        </p:spPr>
        <p:txBody>
          <a:bodyPr>
            <a:normAutofit fontScale="5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3150" b="1" dirty="0"/>
              <a:t>True Positive (TP):</a:t>
            </a:r>
            <a:r>
              <a:rPr lang="en-US" sz="3150" dirty="0"/>
              <a:t> It refers to the number of </a:t>
            </a:r>
          </a:p>
          <a:p>
            <a:pPr marL="0" indent="0" algn="just"/>
            <a:r>
              <a:rPr lang="en-US" sz="3150" dirty="0"/>
              <a:t>predictions where the classifier correctly predicts </a:t>
            </a:r>
          </a:p>
          <a:p>
            <a:pPr marL="0" indent="0" algn="just"/>
            <a:r>
              <a:rPr lang="en-US" sz="3150" dirty="0"/>
              <a:t>the positive class as positive.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150" b="1" dirty="0"/>
              <a:t>True Negative (TN):</a:t>
            </a:r>
            <a:r>
              <a:rPr lang="en-US" sz="3150" dirty="0"/>
              <a:t> It refers to the number of </a:t>
            </a:r>
          </a:p>
          <a:p>
            <a:pPr marL="0" indent="0" algn="just"/>
            <a:r>
              <a:rPr lang="en-US" sz="3150" dirty="0"/>
              <a:t>predictions where the classifier correctly predicts </a:t>
            </a:r>
          </a:p>
          <a:p>
            <a:pPr marL="0" indent="0" algn="just"/>
            <a:r>
              <a:rPr lang="en-US" sz="3150" dirty="0"/>
              <a:t>the negative class as negative.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150" b="1" dirty="0"/>
              <a:t>False Positive (FP):</a:t>
            </a:r>
            <a:r>
              <a:rPr lang="en-US" sz="3150" dirty="0"/>
              <a:t> It refers to the number of </a:t>
            </a:r>
          </a:p>
          <a:p>
            <a:pPr marL="0" indent="0" algn="just"/>
            <a:r>
              <a:rPr lang="en-US" sz="3150" dirty="0"/>
              <a:t>predictions where the classifier incorrectly </a:t>
            </a:r>
          </a:p>
          <a:p>
            <a:pPr marL="0" indent="0" algn="just"/>
            <a:r>
              <a:rPr lang="en-US" sz="3150" dirty="0"/>
              <a:t>predicts the negative class as positive.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150" b="1" dirty="0"/>
              <a:t>False Negative (FN):</a:t>
            </a:r>
            <a:r>
              <a:rPr lang="en-US" sz="3150" dirty="0"/>
              <a:t> It refers to the number of </a:t>
            </a:r>
          </a:p>
          <a:p>
            <a:pPr marL="0" indent="0" algn="just"/>
            <a:r>
              <a:rPr lang="en-US" sz="3150" dirty="0"/>
              <a:t>predictions where the classifier incorrectly predicts </a:t>
            </a:r>
          </a:p>
          <a:p>
            <a:pPr marL="0" indent="0" algn="just"/>
            <a:r>
              <a:rPr lang="en-US" sz="3150" dirty="0"/>
              <a:t>the positive class as negative.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45FDAAD-5096-4CFC-BA29-0E8FB294ABE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5432425"/>
            <a:ext cx="2133600" cy="274638"/>
          </a:xfrm>
          <a:prstGeom prst="rect">
            <a:avLst/>
          </a:prstGeom>
        </p:spPr>
        <p:txBody>
          <a:bodyPr/>
          <a:lstStyle/>
          <a:p>
            <a:fld id="{BC8D7E44-7D4F-4942-A8C9-2DF6BF8399E8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6151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79450"/>
              </p:ext>
            </p:extLst>
          </p:nvPr>
        </p:nvGraphicFramePr>
        <p:xfrm>
          <a:off x="5543550" y="1749601"/>
          <a:ext cx="3486150" cy="2576162"/>
        </p:xfrm>
        <a:graphic>
          <a:graphicData uri="http://schemas.openxmlformats.org/drawingml/2006/table">
            <a:tbl>
              <a:tblPr/>
              <a:tblGrid>
                <a:gridCol w="12514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70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76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80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Predicted class -&gt;</a:t>
                      </a:r>
                    </a:p>
                  </a:txBody>
                  <a:tcPr marL="68580" marR="68580" marT="28339" marB="283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L="68580" marR="68580" marT="28339" marB="283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</a:txBody>
                  <a:tcPr marL="68580" marR="68580" marT="28339" marB="283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0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Actual class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sym typeface="Symbol" panose="05050102010706020507" pitchFamily="18" charset="2"/>
                        </a:rPr>
                        <a:t></a:t>
                      </a: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28339" marB="283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28339" marB="283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28339" marB="283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0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28339" marB="283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Positives (TP)</a:t>
                      </a:r>
                    </a:p>
                  </a:txBody>
                  <a:tcPr marL="68580" marR="68580" marT="28339" marB="283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Negatives (FN)</a:t>
                      </a:r>
                    </a:p>
                  </a:txBody>
                  <a:tcPr marL="68580" marR="68580" marT="28339" marB="283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0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 C</a:t>
                      </a:r>
                      <a:r>
                        <a:rPr kumimoji="0" lang="en-US" sz="14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28339" marB="2833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False Positives (FP)</a:t>
                      </a:r>
                    </a:p>
                  </a:txBody>
                  <a:tcPr marL="68580" marR="68580" marT="28339" marB="283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True Negatives (TN)</a:t>
                      </a:r>
                    </a:p>
                  </a:txBody>
                  <a:tcPr marL="68580" marR="68580" marT="28339" marB="2833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92421876"/>
                  </a:ext>
                </a:extLst>
              </a:tr>
            </a:tbl>
          </a:graphicData>
        </a:graphic>
      </p:graphicFrame>
      <p:sp>
        <p:nvSpPr>
          <p:cNvPr id="52275" name="Slide Number Placeholder 7"/>
          <p:cNvSpPr txBox="1">
            <a:spLocks noGrp="1"/>
          </p:cNvSpPr>
          <p:nvPr/>
        </p:nvSpPr>
        <p:spPr bwMode="auto">
          <a:xfrm>
            <a:off x="6572250" y="5715000"/>
            <a:ext cx="1428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B4A27F91-7778-47D3-B96B-F6CAE978E7B1}" type="slidenum">
              <a:rPr lang="en-US" altLang="en-US" sz="900" b="1">
                <a:latin typeface="Calibri" panose="020F0502020204030204" pitchFamily="34" charset="0"/>
              </a:rPr>
              <a:pPr algn="r" eaLnBrk="1" hangingPunct="1"/>
              <a:t>43</a:t>
            </a:fld>
            <a:endParaRPr lang="en-US" altLang="en-US" sz="900" b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0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93837"/>
            <a:ext cx="9220200" cy="4525963"/>
          </a:xfrm>
        </p:spPr>
        <p:txBody>
          <a:bodyPr>
            <a:normAutofit/>
          </a:bodyPr>
          <a:lstStyle/>
          <a:p>
            <a:r>
              <a:rPr lang="en-US" altLang="en-US" b="1" dirty="0"/>
              <a:t>Classifier Accuracy, </a:t>
            </a:r>
            <a:r>
              <a:rPr lang="en-US" altLang="en-US" dirty="0"/>
              <a:t>or recognition rate:  percentage of test set tuples that are </a:t>
            </a:r>
            <a:r>
              <a:rPr lang="en-US" altLang="en-US" dirty="0" smtClean="0"/>
              <a:t>correctly </a:t>
            </a:r>
            <a:r>
              <a:rPr lang="en-US" altLang="en-US" dirty="0"/>
              <a:t>classified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b="1" dirty="0"/>
              <a:t>Accuracy = (TP + TN)/All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IN" sz="2000" b="1" i="1" dirty="0"/>
              <a:t>most </a:t>
            </a:r>
            <a:r>
              <a:rPr lang="en-US" sz="2000" b="1" i="1" dirty="0"/>
              <a:t>effective when the class distribution is relatively balanced</a:t>
            </a:r>
          </a:p>
          <a:p>
            <a:pPr lvl="1">
              <a:buFont typeface="Wingdings" panose="05000000000000000000" pitchFamily="2" charset="2"/>
              <a:buNone/>
            </a:pPr>
            <a:endParaRPr lang="en-US" altLang="en-US" sz="1350" dirty="0"/>
          </a:p>
          <a:p>
            <a:r>
              <a:rPr lang="en-US" altLang="en-US" b="1" dirty="0"/>
              <a:t>Classification Error/ Misclassification rate </a:t>
            </a:r>
            <a:endParaRPr lang="en-US" altLang="en-US" b="1" dirty="0" smtClean="0"/>
          </a:p>
          <a:p>
            <a:r>
              <a:rPr lang="en-US" altLang="en-US" b="1" dirty="0" smtClean="0"/>
              <a:t> </a:t>
            </a:r>
            <a:r>
              <a:rPr lang="en-US" altLang="en-US" sz="2000" b="1" dirty="0"/>
              <a:t>Misclassification </a:t>
            </a:r>
            <a:r>
              <a:rPr lang="en-US" altLang="en-US" sz="2000" b="1" dirty="0" smtClean="0"/>
              <a:t>rate =</a:t>
            </a:r>
            <a:r>
              <a:rPr lang="en-US" altLang="en-US" sz="2000" b="1" dirty="0"/>
              <a:t>1 – accuracy, </a:t>
            </a:r>
            <a:endParaRPr lang="en-US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2000" b="1" dirty="0"/>
              <a:t> = (FP + FN)/All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/>
          </a:bodyPr>
          <a:lstStyle/>
          <a:p>
            <a:r>
              <a:rPr lang="en-US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Classifier Evaluation Metrics: Accuracy, Error </a:t>
            </a:r>
            <a:r>
              <a:rPr lang="en-US" alt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endParaRPr lang="en-US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CEF1251-EFD6-4C25-8004-72CD1ABC2A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5432425"/>
            <a:ext cx="2133600" cy="274638"/>
          </a:xfrm>
          <a:prstGeom prst="rect">
            <a:avLst/>
          </a:prstGeom>
        </p:spPr>
        <p:txBody>
          <a:bodyPr/>
          <a:lstStyle/>
          <a:p>
            <a:fld id="{BC8D7E44-7D4F-4942-A8C9-2DF6BF8399E8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6259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62263"/>
              </p:ext>
            </p:extLst>
          </p:nvPr>
        </p:nvGraphicFramePr>
        <p:xfrm>
          <a:off x="4512252" y="4445843"/>
          <a:ext cx="2724150" cy="1973164"/>
        </p:xfrm>
        <a:graphic>
          <a:graphicData uri="http://schemas.openxmlformats.org/drawingml/2006/table">
            <a:tbl>
              <a:tblPr/>
              <a:tblGrid>
                <a:gridCol w="762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22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7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379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7287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A\P</a:t>
                      </a:r>
                    </a:p>
                  </a:txBody>
                  <a:tcPr marL="68580" marR="68580" marT="34305" marB="3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48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</a:p>
                  </a:txBody>
                  <a:tcPr marL="68580" marR="68580" marT="34305" marB="3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TP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FN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48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¬C</a:t>
                      </a:r>
                    </a:p>
                  </a:txBody>
                  <a:tcPr marL="68580" marR="68580" marT="34305" marB="3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FP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TN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48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68580" marR="68580" marT="34305" marB="343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P’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N’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All</a:t>
                      </a:r>
                    </a:p>
                  </a:txBody>
                  <a:tcPr marL="68580" marR="68580" marT="34305" marB="343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True positive rate (TPR) or </a:t>
            </a:r>
            <a:r>
              <a:rPr lang="en-IN" b="1" dirty="0"/>
              <a:t>sensitivity</a:t>
            </a:r>
            <a:r>
              <a:rPr lang="en-IN" dirty="0"/>
              <a:t> is defined as the fraction of positive examples predicted correctly by the model</a:t>
            </a:r>
          </a:p>
          <a:p>
            <a:endParaRPr lang="en-IN" dirty="0"/>
          </a:p>
          <a:p>
            <a:r>
              <a:rPr lang="en-IN" dirty="0"/>
              <a:t>True negative rate (TNR) or </a:t>
            </a:r>
            <a:r>
              <a:rPr lang="en-IN" b="1" dirty="0"/>
              <a:t>specificity</a:t>
            </a:r>
            <a:r>
              <a:rPr lang="en-IN" dirty="0"/>
              <a:t> is defined as the fraction of negative examples predicted correctly by the model</a:t>
            </a:r>
          </a:p>
          <a:p>
            <a:endParaRPr lang="en-IN" dirty="0"/>
          </a:p>
          <a:p>
            <a:r>
              <a:rPr lang="en-IN" dirty="0"/>
              <a:t>False positive rate (FPR) is the fraction of negative examples predicted as a positive class</a:t>
            </a:r>
          </a:p>
          <a:p>
            <a:endParaRPr lang="en-IN" dirty="0"/>
          </a:p>
          <a:p>
            <a:r>
              <a:rPr lang="en-IN" dirty="0"/>
              <a:t>False negative rate (F N R) is the fraction of positive examples predicted as a negative class</a:t>
            </a:r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-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B4A7EFF-0B75-5744-BADD-6F9ED28C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343150"/>
            <a:ext cx="1743075" cy="260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3B73C34-74FF-DA4F-9ED4-7C9B86CD4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425" y="3490533"/>
            <a:ext cx="1833563" cy="266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5719E25-C11A-1E4C-B6BC-0053509A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914" y="4577595"/>
            <a:ext cx="1981200" cy="268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14BC490-B49B-4249-ADC4-D0B9FFC67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436" y="5753514"/>
            <a:ext cx="2047875" cy="29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7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304800" y="1447801"/>
            <a:ext cx="8458200" cy="5105400"/>
          </a:xfrm>
        </p:spPr>
        <p:txBody>
          <a:bodyPr>
            <a:normAutofit fontScale="7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Precision determines the fraction of records that actually turns out to be positive in the group the classifier has declared as a positive class</a:t>
            </a:r>
          </a:p>
          <a:p>
            <a:endParaRPr lang="en-IN" dirty="0"/>
          </a:p>
          <a:p>
            <a:pPr lvl="1"/>
            <a:r>
              <a:rPr lang="en-IN" sz="2400" dirty="0"/>
              <a:t>The higher the precision is, the lower the number of false positive errors committed by the classifier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Recall </a:t>
            </a:r>
            <a:r>
              <a:rPr lang="en-IN" dirty="0"/>
              <a:t>(same as TPR) measures the fraction of positive examples correctly predicted by the </a:t>
            </a:r>
            <a:r>
              <a:rPr lang="en-IN" dirty="0" smtClean="0"/>
              <a:t>classifier</a:t>
            </a:r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pPr lvl="1"/>
            <a:r>
              <a:rPr lang="en-IN" sz="2400" dirty="0"/>
              <a:t>Classifiers with large recall have very few positive examples misclassified as the negative class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Harmonic </a:t>
            </a:r>
            <a:r>
              <a:rPr lang="en-IN" dirty="0"/>
              <a:t>between precision &amp; recall is known as F</a:t>
            </a:r>
            <a:r>
              <a:rPr lang="en-IN" baseline="-25000" dirty="0"/>
              <a:t>1</a:t>
            </a:r>
            <a:r>
              <a:rPr lang="en-IN" dirty="0"/>
              <a:t> measure</a:t>
            </a:r>
            <a:endParaRPr lang="en-IN" baseline="-25000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High </a:t>
            </a:r>
            <a:r>
              <a:rPr lang="en-IN" dirty="0"/>
              <a:t>value of F</a:t>
            </a:r>
            <a:r>
              <a:rPr lang="en-IN" baseline="-25000" dirty="0"/>
              <a:t>1</a:t>
            </a:r>
            <a:r>
              <a:rPr lang="en-IN" dirty="0"/>
              <a:t> measure ensures that both precision and recall are high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Precision, Recall &amp; F1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4807C02-B1E2-A94C-9142-6AEB85EA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07270"/>
            <a:ext cx="1981200" cy="434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A2E135E-2766-AD41-ADA9-7F5EFB51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3927483"/>
            <a:ext cx="1762125" cy="4446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9A3FFC4-EED5-0145-A537-CFEBCA5E1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5502653"/>
            <a:ext cx="2757854" cy="515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B50E8CF-6B38-B940-B1AA-DAB093565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127" y="5502654"/>
            <a:ext cx="917381" cy="51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vert="horz" wrap="square" lIns="69056" tIns="34529" rIns="69056" bIns="34529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altLang="en-US" b="1" dirty="0"/>
              <a:t>Holdout method</a:t>
            </a:r>
          </a:p>
          <a:p>
            <a:pPr lvl="1" eaLnBrk="1" hangingPunct="1"/>
            <a:r>
              <a:rPr lang="en-US" altLang="en-US" sz="1350" dirty="0"/>
              <a:t>Given data is randomly partitioned into two independent sets</a:t>
            </a:r>
          </a:p>
          <a:p>
            <a:pPr lvl="2" eaLnBrk="1" hangingPunct="1"/>
            <a:r>
              <a:rPr lang="en-US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 (e.g., 2/3) for model construction</a:t>
            </a:r>
          </a:p>
          <a:p>
            <a:pPr lvl="2" eaLnBrk="1" hangingPunct="1"/>
            <a:r>
              <a:rPr lang="en-US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set (e.g., 1/3) for accuracy estimation</a:t>
            </a:r>
          </a:p>
          <a:p>
            <a:pPr lvl="1" eaLnBrk="1" hangingPunct="1"/>
            <a:r>
              <a:rPr lang="en-US" altLang="en-US" sz="1350" u="sng" dirty="0"/>
              <a:t>Random sampling</a:t>
            </a:r>
            <a:r>
              <a:rPr lang="en-US" altLang="en-US" sz="1350" dirty="0"/>
              <a:t>: a variation of holdout</a:t>
            </a:r>
          </a:p>
          <a:p>
            <a:pPr lvl="2" eaLnBrk="1" hangingPunct="1"/>
            <a:r>
              <a:rPr lang="en-US" alt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holdout k times, accuracy = avg. of the accuracies obtained</a:t>
            </a:r>
          </a:p>
          <a:p>
            <a:pPr eaLnBrk="1" hangingPunct="1"/>
            <a:r>
              <a:rPr lang="en-US" altLang="en-US" b="1" dirty="0"/>
              <a:t>Cross-validation</a:t>
            </a:r>
            <a:r>
              <a:rPr lang="en-US" altLang="en-US" dirty="0"/>
              <a:t> (</a:t>
            </a:r>
            <a:r>
              <a:rPr lang="en-US" altLang="en-US" i="1" dirty="0"/>
              <a:t>k</a:t>
            </a:r>
            <a:r>
              <a:rPr lang="en-US" altLang="en-US" dirty="0"/>
              <a:t>-fold, where k = 10 is most popular)</a:t>
            </a:r>
          </a:p>
          <a:p>
            <a:pPr lvl="1" eaLnBrk="1" hangingPunct="1"/>
            <a:r>
              <a:rPr lang="en-US" altLang="en-US" sz="1350" dirty="0"/>
              <a:t>Randomly partition the data into </a:t>
            </a:r>
            <a:r>
              <a:rPr lang="en-US" altLang="en-US" sz="1350" i="1" dirty="0"/>
              <a:t>k</a:t>
            </a:r>
            <a:r>
              <a:rPr lang="en-US" altLang="en-US" sz="1350" dirty="0"/>
              <a:t> </a:t>
            </a:r>
            <a:r>
              <a:rPr lang="en-US" altLang="en-US" sz="1350" i="1" dirty="0"/>
              <a:t>mutually exclusive</a:t>
            </a:r>
            <a:r>
              <a:rPr lang="en-US" altLang="en-US" sz="1350" dirty="0"/>
              <a:t> subsets, each approximately equal size</a:t>
            </a:r>
          </a:p>
          <a:p>
            <a:pPr lvl="1" eaLnBrk="1" hangingPunct="1"/>
            <a:r>
              <a:rPr lang="en-US" altLang="en-US" sz="1350" dirty="0"/>
              <a:t>At </a:t>
            </a:r>
            <a:r>
              <a:rPr lang="en-US" altLang="en-US" sz="1350" i="1" dirty="0" err="1"/>
              <a:t>i</a:t>
            </a:r>
            <a:r>
              <a:rPr lang="en-US" altLang="en-US" sz="1350" dirty="0" err="1"/>
              <a:t>-th</a:t>
            </a:r>
            <a:r>
              <a:rPr lang="en-US" altLang="en-US" sz="1350" dirty="0"/>
              <a:t> iteration, use D</a:t>
            </a:r>
            <a:r>
              <a:rPr lang="en-US" altLang="en-US" sz="1350" baseline="-25000" dirty="0"/>
              <a:t>i </a:t>
            </a:r>
            <a:r>
              <a:rPr lang="en-US" altLang="en-US" sz="1350" dirty="0"/>
              <a:t>as test set and others as training set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Accuracy of the model is the average of the accuracy of each fold.</a:t>
            </a:r>
            <a:endParaRPr lang="en-US" altLang="en-US" sz="1350" dirty="0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  <a:noFill/>
        </p:spPr>
        <p:txBody>
          <a:bodyPr vert="horz" lIns="69056" tIns="34529" rIns="69056" bIns="34529" rtlCol="0" anchor="ctr">
            <a:normAutofit fontScale="90000"/>
          </a:bodyPr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Evaluating Classifier Accuracy: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Holdout &amp; Cross-Validation 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DA708C5-BE2D-4AD5-98FD-F81D0A4CB60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5432425"/>
            <a:ext cx="2133600" cy="274638"/>
          </a:xfrm>
          <a:prstGeom prst="rect">
            <a:avLst/>
          </a:prstGeom>
        </p:spPr>
        <p:txBody>
          <a:bodyPr/>
          <a:lstStyle/>
          <a:p>
            <a:fld id="{BC8D7E44-7D4F-4942-A8C9-2DF6BF8399E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6324" name="Slide Number Placeholder 7"/>
          <p:cNvSpPr txBox="1">
            <a:spLocks noGrp="1"/>
          </p:cNvSpPr>
          <p:nvPr/>
        </p:nvSpPr>
        <p:spPr bwMode="auto">
          <a:xfrm>
            <a:off x="6572250" y="5715000"/>
            <a:ext cx="1428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5DD24A78-D666-4BD0-A95B-E750FF1BFC3B}" type="slidenum">
              <a:rPr lang="en-US" altLang="en-US" sz="900" b="1">
                <a:latin typeface="Calibri" panose="020F0502020204030204" pitchFamily="34" charset="0"/>
              </a:rPr>
              <a:pPr algn="r" eaLnBrk="1" hangingPunct="1"/>
              <a:t>47</a:t>
            </a:fld>
            <a:endParaRPr lang="en-US" altLang="en-US" sz="900" b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30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F66AB01-3B3A-4AAE-BD56-0826544D2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161" y="1977628"/>
            <a:ext cx="4361079" cy="33944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5F0EF7-F661-4741-B857-074BFF324B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1600" y="1120378"/>
            <a:ext cx="4743450" cy="857250"/>
          </a:xfrm>
        </p:spPr>
        <p:txBody>
          <a:bodyPr/>
          <a:lstStyle/>
          <a:p>
            <a:r>
              <a:rPr lang="en-IN" dirty="0"/>
              <a:t>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7867838-739C-4537-BB18-825F632F36F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1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91D216-21C8-4921-AD03-0090CF6878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Stratified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9A2841E-7574-4F66-97DE-E1AA6C1F3A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C8D7E44-7D4F-4942-A8C9-2DF6BF8399E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C48281B-68B1-45BF-B9CD-06E33D54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691640"/>
            <a:ext cx="7155180" cy="455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Instance Based Learning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017713"/>
            <a:ext cx="8497888" cy="4611687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sv-SE" sz="2800" dirty="0"/>
              <a:t>Key idea: just store all training examples &lt;x</a:t>
            </a:r>
            <a:r>
              <a:rPr lang="sv-SE" sz="2800" baseline="-25000" dirty="0"/>
              <a:t>i</a:t>
            </a:r>
            <a:r>
              <a:rPr lang="sv-SE" sz="2800" dirty="0"/>
              <a:t>,f(x</a:t>
            </a:r>
            <a:r>
              <a:rPr lang="sv-SE" sz="2800" baseline="-25000" dirty="0"/>
              <a:t>i</a:t>
            </a:r>
            <a:r>
              <a:rPr lang="sv-SE" sz="2800" dirty="0"/>
              <a:t>)&gt;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sv-SE" sz="2800" dirty="0"/>
              <a:t>Nearest neighbor:</a:t>
            </a:r>
          </a:p>
          <a:p>
            <a:pPr>
              <a:lnSpc>
                <a:spcPct val="90000"/>
              </a:lnSpc>
            </a:pPr>
            <a:r>
              <a:rPr lang="sv-SE" sz="2800" dirty="0"/>
              <a:t>Given query instance x</a:t>
            </a:r>
            <a:r>
              <a:rPr lang="sv-SE" sz="2800" baseline="-25000" dirty="0"/>
              <a:t>q</a:t>
            </a:r>
            <a:r>
              <a:rPr lang="sv-SE" sz="2800" dirty="0"/>
              <a:t>, first locate nearest training example x</a:t>
            </a:r>
            <a:r>
              <a:rPr lang="sv-SE" sz="2800" baseline="-25000" dirty="0"/>
              <a:t>n</a:t>
            </a:r>
            <a:r>
              <a:rPr lang="sv-SE" sz="2800" dirty="0"/>
              <a:t>, then estimate </a:t>
            </a:r>
            <a:r>
              <a:rPr lang="sv-SE" sz="2800" dirty="0" smtClean="0"/>
              <a:t>f</a:t>
            </a:r>
            <a:r>
              <a:rPr lang="sv-SE" sz="2800" baseline="30000" dirty="0" smtClean="0"/>
              <a:t>*</a:t>
            </a:r>
            <a:r>
              <a:rPr lang="sv-SE" sz="2800" dirty="0" smtClean="0"/>
              <a:t>(</a:t>
            </a:r>
            <a:r>
              <a:rPr lang="sv-SE" sz="2800" dirty="0"/>
              <a:t>x</a:t>
            </a:r>
            <a:r>
              <a:rPr lang="sv-SE" sz="2800" baseline="-25000" dirty="0"/>
              <a:t>q</a:t>
            </a:r>
            <a:r>
              <a:rPr lang="sv-SE" sz="2800" dirty="0"/>
              <a:t>)=f(x</a:t>
            </a:r>
            <a:r>
              <a:rPr lang="sv-SE" sz="2800" baseline="-25000" dirty="0"/>
              <a:t>n</a:t>
            </a:r>
            <a:r>
              <a:rPr lang="sv-SE" sz="28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sv-SE" sz="2800" dirty="0"/>
              <a:t>K-nearest neighbor:</a:t>
            </a:r>
          </a:p>
          <a:p>
            <a:r>
              <a:rPr lang="sv-SE" sz="2800" dirty="0"/>
              <a:t>Given x</a:t>
            </a:r>
            <a:r>
              <a:rPr lang="sv-SE" sz="2800" baseline="-25000" dirty="0"/>
              <a:t>q</a:t>
            </a:r>
            <a:r>
              <a:rPr lang="sv-SE" sz="2800" dirty="0"/>
              <a:t>, take vote among its k nearest neighbors (if discrete-valued target function)</a:t>
            </a:r>
          </a:p>
          <a:p>
            <a:r>
              <a:rPr lang="sv-SE" sz="2800" dirty="0"/>
              <a:t>Take mean of f values of k nearest neighbors (if real-valued) </a:t>
            </a:r>
            <a:r>
              <a:rPr lang="sv-SE" sz="2800" dirty="0" smtClean="0"/>
              <a:t>f</a:t>
            </a:r>
            <a:r>
              <a:rPr lang="sv-SE" sz="2800" baseline="30000" dirty="0" smtClean="0"/>
              <a:t>*</a:t>
            </a:r>
            <a:r>
              <a:rPr lang="sv-SE" sz="2800" dirty="0" smtClean="0"/>
              <a:t>(</a:t>
            </a:r>
            <a:r>
              <a:rPr lang="sv-SE" sz="2800" dirty="0"/>
              <a:t>x</a:t>
            </a:r>
            <a:r>
              <a:rPr lang="sv-SE" sz="2800" baseline="-25000" dirty="0"/>
              <a:t>q</a:t>
            </a:r>
            <a:r>
              <a:rPr lang="sv-SE" sz="2800" dirty="0"/>
              <a:t>)=</a:t>
            </a:r>
            <a:r>
              <a:rPr lang="sv-SE" sz="3600" dirty="0">
                <a:sym typeface="Symbol" panose="05050102010706020507" pitchFamily="18" charset="2"/>
              </a:rPr>
              <a:t></a:t>
            </a:r>
            <a:r>
              <a:rPr lang="sv-SE" sz="2800" baseline="-25000" dirty="0">
                <a:sym typeface="Symbol" panose="05050102010706020507" pitchFamily="18" charset="2"/>
              </a:rPr>
              <a:t>i=1</a:t>
            </a:r>
            <a:r>
              <a:rPr lang="sv-SE" sz="2800" baseline="30000" dirty="0">
                <a:sym typeface="Symbol" panose="05050102010706020507" pitchFamily="18" charset="2"/>
              </a:rPr>
              <a:t>k</a:t>
            </a:r>
            <a:r>
              <a:rPr lang="sv-SE" sz="2800" dirty="0">
                <a:sym typeface="Symbol" panose="05050102010706020507" pitchFamily="18" charset="2"/>
              </a:rPr>
              <a:t> f(x</a:t>
            </a:r>
            <a:r>
              <a:rPr lang="sv-SE" sz="2800" baseline="-25000" dirty="0">
                <a:sym typeface="Symbol" panose="05050102010706020507" pitchFamily="18" charset="2"/>
              </a:rPr>
              <a:t>i</a:t>
            </a:r>
            <a:r>
              <a:rPr lang="sv-SE" sz="2800" dirty="0">
                <a:sym typeface="Symbol" panose="05050102010706020507" pitchFamily="18" charset="2"/>
              </a:rPr>
              <a:t>)/k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859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-19050" y="1524000"/>
            <a:ext cx="9144000" cy="4818062"/>
          </a:xfrm>
        </p:spPr>
        <p:txBody>
          <a:bodyPr>
            <a:normAutofit fontScale="47500" lnSpcReduction="20000"/>
          </a:bodyPr>
          <a:lstStyle/>
          <a:p>
            <a:pPr marL="800100" indent="-1143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7600" b="0" dirty="0"/>
              <a:t>T. Mitchell, “Machine Learning”, chapter 8, “Instance-Based Learning”</a:t>
            </a:r>
          </a:p>
          <a:p>
            <a:pPr marL="800100" indent="-1143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7600" b="0" dirty="0"/>
              <a:t>“Locally Weighted Learning”, Christopher </a:t>
            </a:r>
            <a:r>
              <a:rPr lang="en-US" sz="7600" b="0" dirty="0" err="1"/>
              <a:t>Atkeson</a:t>
            </a:r>
            <a:r>
              <a:rPr lang="en-US" sz="7600" b="0" dirty="0"/>
              <a:t>, Andrew Moore, Stefan </a:t>
            </a:r>
            <a:r>
              <a:rPr lang="en-US" sz="7600" b="0" dirty="0" err="1" smtClean="0"/>
              <a:t>Schaal</a:t>
            </a:r>
            <a:endParaRPr lang="en-US" sz="7600" b="0" dirty="0" smtClean="0"/>
          </a:p>
          <a:p>
            <a:pPr marL="800100" indent="-1143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7600" b="0" dirty="0" smtClean="0"/>
              <a:t>R</a:t>
            </a:r>
            <a:r>
              <a:rPr lang="en-US" sz="7600" b="0" dirty="0"/>
              <a:t>. </a:t>
            </a:r>
            <a:r>
              <a:rPr lang="en-US" sz="7600" b="0" dirty="0" err="1"/>
              <a:t>Duda</a:t>
            </a:r>
            <a:r>
              <a:rPr lang="en-US" sz="7600" b="0" dirty="0"/>
              <a:t> et </a:t>
            </a:r>
            <a:r>
              <a:rPr lang="en-US" sz="7600" b="0" dirty="0" smtClean="0"/>
              <a:t>al., </a:t>
            </a:r>
            <a:r>
              <a:rPr lang="en-US" sz="7600" b="0" dirty="0"/>
              <a:t>“Pattern recognition”, chapter 4 “Non-Parametric Techniques</a:t>
            </a:r>
            <a:r>
              <a:rPr lang="en-US" sz="7600" b="0" dirty="0" smtClean="0"/>
              <a:t>”</a:t>
            </a:r>
          </a:p>
          <a:p>
            <a:pPr marL="1143000" indent="-11430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7600" b="0" dirty="0"/>
          </a:p>
          <a:p>
            <a:pPr>
              <a:lnSpc>
                <a:spcPct val="90000"/>
              </a:lnSpc>
            </a:pPr>
            <a:r>
              <a:rPr lang="en-US" sz="7600" dirty="0" err="1">
                <a:solidFill>
                  <a:schemeClr val="accent3">
                    <a:lumMod val="95000"/>
                  </a:schemeClr>
                </a:solidFill>
              </a:rPr>
              <a:t>Netlab</a:t>
            </a:r>
            <a:r>
              <a:rPr lang="en-US" sz="7600" dirty="0">
                <a:solidFill>
                  <a:schemeClr val="accent3">
                    <a:lumMod val="95000"/>
                  </a:schemeClr>
                </a:solidFill>
              </a:rPr>
              <a:t> toolbox</a:t>
            </a:r>
          </a:p>
          <a:p>
            <a:pPr lvl="1">
              <a:lnSpc>
                <a:spcPct val="90000"/>
              </a:lnSpc>
            </a:pPr>
            <a:r>
              <a:rPr lang="en-US" sz="7600" dirty="0">
                <a:solidFill>
                  <a:schemeClr val="accent3">
                    <a:lumMod val="95000"/>
                  </a:schemeClr>
                </a:solidFill>
              </a:rPr>
              <a:t>k-nearest neighbor classification</a:t>
            </a:r>
          </a:p>
          <a:p>
            <a:pPr lvl="1">
              <a:lnSpc>
                <a:spcPct val="90000"/>
              </a:lnSpc>
            </a:pPr>
            <a:r>
              <a:rPr lang="en-US" sz="7600" dirty="0">
                <a:solidFill>
                  <a:schemeClr val="accent3">
                    <a:lumMod val="95000"/>
                  </a:schemeClr>
                </a:solidFill>
              </a:rPr>
              <a:t>Radial basis function networks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8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sz="2800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6121400" cy="850900"/>
          </a:xfrm>
        </p:spPr>
        <p:txBody>
          <a:bodyPr/>
          <a:lstStyle/>
          <a:p>
            <a:r>
              <a:rPr lang="sv-SE" dirty="0"/>
              <a:t>Literature &amp;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08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350286"/>
              </p:ext>
            </p:extLst>
          </p:nvPr>
        </p:nvGraphicFramePr>
        <p:xfrm>
          <a:off x="1981200" y="2743200"/>
          <a:ext cx="4029710" cy="264147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1222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14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7645">
                <a:tc>
                  <a:txBody>
                    <a:bodyPr/>
                    <a:lstStyle/>
                    <a:p>
                      <a:pPr marL="9525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Point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Coordinate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Class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X1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(-1,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1)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Negative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X2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(0,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1)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Positive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X3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(0,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2)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Negative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X4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(1, -1)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Negative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X5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(1,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0)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Positive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X6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(1,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2)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Positive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X7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(2,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2)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Negative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8280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X8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(2,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3)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Positive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Exercise - 1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447800"/>
            <a:ext cx="9076226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Consider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following training set in 2-dimensional Euclidean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space What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is the class of the point (1, 1) if 7NN classifier is considered? If the value of K is reduced whether the class will change? (Consider K=3 and K=5). What should be the final class if the above 3 values of K are considered?</a:t>
            </a:r>
          </a:p>
        </p:txBody>
      </p:sp>
    </p:spTree>
    <p:extLst>
      <p:ext uri="{BB962C8B-B14F-4D97-AF65-F5344CB8AC3E}">
        <p14:creationId xmlns:p14="http://schemas.microsoft.com/office/powerpoint/2010/main" val="7635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060305"/>
              </p:ext>
            </p:extLst>
          </p:nvPr>
        </p:nvGraphicFramePr>
        <p:xfrm>
          <a:off x="228601" y="1505803"/>
          <a:ext cx="3810000" cy="299847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6857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430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9525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Point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Coordinate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Class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Distance</a:t>
                      </a:r>
                      <a:r>
                        <a:rPr lang="en-US" sz="1800" spc="-5" dirty="0">
                          <a:effectLst/>
                        </a:rPr>
                        <a:t> </a:t>
                      </a:r>
                      <a:endParaRPr lang="en-US" sz="1800" spc="-5" dirty="0" smtClean="0">
                        <a:effectLst/>
                      </a:endParaRPr>
                    </a:p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from</a:t>
                      </a:r>
                      <a:r>
                        <a:rPr lang="en-US" sz="1800" spc="-15" dirty="0" smtClean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1,1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X1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(-1,</a:t>
                      </a:r>
                      <a:r>
                        <a:rPr lang="en-US" sz="1800" spc="-1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1)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Negative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X2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(0,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1)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Positive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X3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(0,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2)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Negative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1.414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636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X4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(1, -1)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Negative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X5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(1,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0)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Positive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X6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(1,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2)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Positive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0985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X7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(2,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2)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Negative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1.41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3144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X8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(2,</a:t>
                      </a:r>
                      <a:r>
                        <a:rPr lang="en-US" sz="1800" spc="-10">
                          <a:effectLst/>
                        </a:rPr>
                        <a:t> </a:t>
                      </a:r>
                      <a:r>
                        <a:rPr lang="en-US" sz="1800">
                          <a:effectLst/>
                        </a:rPr>
                        <a:t>3)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Positive</a:t>
                      </a:r>
                      <a:endParaRPr lang="en-IN" sz="18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2.236</a:t>
                      </a:r>
                      <a:endParaRPr lang="en-IN" sz="18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Exercise -1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35439" y="1505803"/>
            <a:ext cx="4800600" cy="542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class of the point (1, 1) if 3NN classifier is considered    x2, x5, x6 - Positive</a:t>
            </a:r>
          </a:p>
          <a:p>
            <a:pPr marL="342900" indent="-342900"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class of the point (1, 1) if 5NN classifier is considered?</a:t>
            </a:r>
          </a:p>
          <a:p>
            <a:pPr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x2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x5, x6, x3, x7 - Positive</a:t>
            </a:r>
          </a:p>
          <a:p>
            <a:pPr marL="342900" indent="-342900"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class of the point (1, 1) if 7NN classifier is considered?</a:t>
            </a:r>
          </a:p>
          <a:p>
            <a:pPr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x2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x5, x6, x3, x7, x1, x5-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Negative</a:t>
            </a:r>
          </a:p>
          <a:p>
            <a:pPr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 </a:t>
            </a:r>
          </a:p>
          <a:p>
            <a:pPr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IN" sz="1800" dirty="0" smtClean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Final </a:t>
            </a:r>
            <a:r>
              <a:rPr lang="en-IN" sz="1800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class value to be considered as Positive</a:t>
            </a:r>
          </a:p>
        </p:txBody>
      </p:sp>
    </p:spTree>
    <p:extLst>
      <p:ext uri="{BB962C8B-B14F-4D97-AF65-F5344CB8AC3E}">
        <p14:creationId xmlns:p14="http://schemas.microsoft.com/office/powerpoint/2010/main" val="341616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801398"/>
              </p:ext>
            </p:extLst>
          </p:nvPr>
        </p:nvGraphicFramePr>
        <p:xfrm>
          <a:off x="304800" y="4267200"/>
          <a:ext cx="6453036" cy="163345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10868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1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6438">
                  <a:extLst>
                    <a:ext uri="{9D8B030D-6E8A-4147-A177-3AD203B41FA5}">
                      <a16:colId xmlns:a16="http://schemas.microsoft.com/office/drawing/2014/main" xmlns="" val="2713522835"/>
                    </a:ext>
                  </a:extLst>
                </a:gridCol>
                <a:gridCol w="1161114">
                  <a:extLst>
                    <a:ext uri="{9D8B030D-6E8A-4147-A177-3AD203B41FA5}">
                      <a16:colId xmlns:a16="http://schemas.microsoft.com/office/drawing/2014/main" xmlns="" val="1311501218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xmlns="" val="3756830796"/>
                    </a:ext>
                  </a:extLst>
                </a:gridCol>
              </a:tblGrid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Income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Profession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Region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Locality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0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60000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Doctor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Village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735519855"/>
                  </a:ext>
                </a:extLst>
              </a:tr>
              <a:tr h="2460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70000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Bengali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Village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60000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Carpenter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Suburban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80000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Bhojpuri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Metropolitan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C5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80000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 Scientist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Small Town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3293791603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C4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50000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Scientist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 Town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Exercise - 2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6740" y="2399608"/>
            <a:ext cx="8483600" cy="86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information given in the table below, 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customer type of </a:t>
            </a:r>
            <a:r>
              <a:rPr lang="sv-S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sv-SE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=C4 using K-NN. In given example consider all the instances and use distance weighted K-NN algorithm with kernel 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K(d(x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 = 1/ d(x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sv-SE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I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6689" y="3242101"/>
            <a:ext cx="8476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alt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min-max normalization on income to obtain [0,1] range. Consider profession and </a:t>
            </a:r>
            <a:r>
              <a:rPr lang="en-US" altLang="en-US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as </a:t>
            </a:r>
            <a:r>
              <a:rPr lang="en-US" alt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nominal. Consider </a:t>
            </a:r>
            <a:r>
              <a:rPr lang="en-US" altLang="en-US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:Locality </a:t>
            </a:r>
            <a:r>
              <a:rPr lang="en-US" alt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ordinal variable with ranking order of [Village, Small Town, Suburban, Metropolitan]. Give equal weight to each attribute.</a:t>
            </a:r>
            <a:endParaRPr lang="en-IN" altLang="en-US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56" y="304800"/>
            <a:ext cx="4848024" cy="179166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962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Content Placeholder 4"/>
          <p:cNvSpPr>
            <a:spLocks noGrp="1"/>
          </p:cNvSpPr>
          <p:nvPr>
            <p:ph idx="1"/>
          </p:nvPr>
        </p:nvSpPr>
        <p:spPr>
          <a:xfrm>
            <a:off x="183876" y="1419820"/>
            <a:ext cx="8988028" cy="5209579"/>
          </a:xfrm>
        </p:spPr>
        <p:txBody>
          <a:bodyPr/>
          <a:lstStyle/>
          <a:p>
            <a:pPr marL="264319" fontAlgn="base">
              <a:lnSpc>
                <a:spcPts val="1894"/>
              </a:lnSpc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r>
              <a:rPr lang="en-US" altLang="en-US" sz="2000" dirty="0">
                <a:cs typeface="Calibri" panose="020F0502020204030204" pitchFamily="34" charset="0"/>
              </a:rPr>
              <a:t>Approach</a:t>
            </a:r>
          </a:p>
          <a:p>
            <a:pPr marL="514350" lvl="1" indent="-257175" fontAlgn="base">
              <a:spcBef>
                <a:spcPts val="47"/>
              </a:spcBef>
              <a:spcAft>
                <a:spcPct val="0"/>
              </a:spcAft>
              <a:tabLst>
                <a:tab pos="133350" algn="l"/>
              </a:tabLst>
            </a:pPr>
            <a:r>
              <a:rPr lang="en-US" altLang="en-US" sz="2000" dirty="0">
                <a:cs typeface="Calibri" panose="020F0502020204030204" pitchFamily="34" charset="0"/>
              </a:rPr>
              <a:t>Process all attribute types together, performing a </a:t>
            </a:r>
            <a:r>
              <a:rPr lang="en-US" altLang="en-US" sz="2000" dirty="0">
                <a:solidFill>
                  <a:srgbClr val="FF0000"/>
                </a:solidFill>
                <a:cs typeface="Calibri" panose="020F0502020204030204" pitchFamily="34" charset="0"/>
              </a:rPr>
              <a:t>single analysis</a:t>
            </a:r>
          </a:p>
          <a:p>
            <a:pPr marL="514350" lvl="1" indent="-257175" fontAlgn="base">
              <a:lnSpc>
                <a:spcPct val="101000"/>
              </a:lnSpc>
              <a:spcAft>
                <a:spcPct val="0"/>
              </a:spcAft>
              <a:tabLst>
                <a:tab pos="133350" algn="l"/>
              </a:tabLst>
            </a:pPr>
            <a:r>
              <a:rPr lang="en-US" altLang="en-US" sz="2000" dirty="0">
                <a:cs typeface="Calibri" panose="020F0502020204030204" pitchFamily="34" charset="0"/>
              </a:rPr>
              <a:t>Combine the different attributes into a </a:t>
            </a:r>
            <a:r>
              <a:rPr lang="en-US" altLang="en-US" sz="2000" dirty="0">
                <a:solidFill>
                  <a:srgbClr val="FF0000"/>
                </a:solidFill>
                <a:cs typeface="Calibri" panose="020F0502020204030204" pitchFamily="34" charset="0"/>
              </a:rPr>
              <a:t>single dissimilarity matrix</a:t>
            </a:r>
            <a:r>
              <a:rPr lang="en-US" altLang="en-US" sz="2000" dirty="0">
                <a:cs typeface="Calibri" panose="020F0502020204030204" pitchFamily="34" charset="0"/>
              </a:rPr>
              <a:t>, </a:t>
            </a:r>
            <a:r>
              <a:rPr lang="en-US" altLang="en-US" sz="2000" dirty="0">
                <a:solidFill>
                  <a:srgbClr val="FF0000"/>
                </a:solidFill>
                <a:cs typeface="Calibri" panose="020F0502020204030204" pitchFamily="34" charset="0"/>
              </a:rPr>
              <a:t>bringing all of the  meaningful attributes onto a common scale of the interval [0.0, 1.0</a:t>
            </a:r>
            <a:r>
              <a:rPr lang="en-US" altLang="en-US" sz="2000" dirty="0">
                <a:cs typeface="Calibri" panose="020F0502020204030204" pitchFamily="34" charset="0"/>
              </a:rPr>
              <a:t>]</a:t>
            </a:r>
          </a:p>
          <a:p>
            <a:pPr marL="264319" fontAlgn="base">
              <a:spcBef>
                <a:spcPts val="413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r>
              <a:rPr lang="en-US" altLang="en-US" sz="2000" dirty="0">
                <a:cs typeface="Calibri" panose="020F0502020204030204" pitchFamily="34" charset="0"/>
              </a:rPr>
              <a:t>Suppose that the data set contains </a:t>
            </a:r>
            <a:r>
              <a:rPr lang="en-US" altLang="en-US" sz="2000" i="1" dirty="0">
                <a:cs typeface="Calibri" panose="020F0502020204030204" pitchFamily="34" charset="0"/>
              </a:rPr>
              <a:t>p </a:t>
            </a:r>
            <a:r>
              <a:rPr lang="en-US" altLang="en-US" sz="2000" dirty="0">
                <a:cs typeface="Calibri" panose="020F0502020204030204" pitchFamily="34" charset="0"/>
              </a:rPr>
              <a:t>attributes of mixed type</a:t>
            </a:r>
          </a:p>
          <a:p>
            <a:pPr marL="264319" fontAlgn="base">
              <a:spcBef>
                <a:spcPts val="188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r>
              <a:rPr lang="en-US" altLang="en-US" sz="2000" dirty="0">
                <a:cs typeface="Calibri" panose="020F0502020204030204" pitchFamily="34" charset="0"/>
              </a:rPr>
              <a:t>The dissimilarity </a:t>
            </a:r>
            <a:r>
              <a:rPr lang="en-US" altLang="en-US" sz="2000" i="1" dirty="0">
                <a:cs typeface="Calibri" panose="020F0502020204030204" pitchFamily="34" charset="0"/>
              </a:rPr>
              <a:t>d(</a:t>
            </a:r>
            <a:r>
              <a:rPr lang="en-US" altLang="en-US" sz="2000" i="1" dirty="0" err="1">
                <a:cs typeface="Calibri" panose="020F0502020204030204" pitchFamily="34" charset="0"/>
              </a:rPr>
              <a:t>i</a:t>
            </a:r>
            <a:r>
              <a:rPr lang="en-US" altLang="en-US" sz="2000" dirty="0">
                <a:cs typeface="Calibri" panose="020F0502020204030204" pitchFamily="34" charset="0"/>
              </a:rPr>
              <a:t>, </a:t>
            </a:r>
            <a:r>
              <a:rPr lang="en-US" altLang="en-US" sz="2000" i="1" dirty="0">
                <a:cs typeface="Calibri" panose="020F0502020204030204" pitchFamily="34" charset="0"/>
              </a:rPr>
              <a:t>j) </a:t>
            </a:r>
            <a:r>
              <a:rPr lang="en-US" altLang="en-US" sz="2000" dirty="0">
                <a:cs typeface="Calibri" panose="020F0502020204030204" pitchFamily="34" charset="0"/>
              </a:rPr>
              <a:t>between objects </a:t>
            </a:r>
            <a:r>
              <a:rPr lang="en-US" altLang="en-US" sz="2000" i="1" dirty="0" err="1">
                <a:cs typeface="Calibri" panose="020F0502020204030204" pitchFamily="34" charset="0"/>
              </a:rPr>
              <a:t>i</a:t>
            </a:r>
            <a:r>
              <a:rPr lang="en-US" altLang="en-US" sz="2000" i="1" dirty="0">
                <a:cs typeface="Calibri" panose="020F0502020204030204" pitchFamily="34" charset="0"/>
              </a:rPr>
              <a:t> </a:t>
            </a:r>
            <a:r>
              <a:rPr lang="en-US" altLang="en-US" sz="2000" dirty="0">
                <a:cs typeface="Calibri" panose="020F0502020204030204" pitchFamily="34" charset="0"/>
              </a:rPr>
              <a:t>and </a:t>
            </a:r>
            <a:r>
              <a:rPr lang="en-US" altLang="en-US" sz="2000" i="1" dirty="0">
                <a:cs typeface="Calibri" panose="020F0502020204030204" pitchFamily="34" charset="0"/>
              </a:rPr>
              <a:t>j </a:t>
            </a:r>
            <a:r>
              <a:rPr lang="en-US" altLang="en-US" sz="2000" dirty="0">
                <a:cs typeface="Calibri" panose="020F0502020204030204" pitchFamily="34" charset="0"/>
              </a:rPr>
              <a:t>is defined as:</a:t>
            </a:r>
          </a:p>
          <a:p>
            <a:pPr marL="264319" fontAlgn="base">
              <a:lnSpc>
                <a:spcPct val="101000"/>
              </a:lnSpc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endParaRPr lang="en-US" altLang="en-US" sz="2000" dirty="0">
              <a:cs typeface="Calibri" panose="020F0502020204030204" pitchFamily="34" charset="0"/>
            </a:endParaRPr>
          </a:p>
          <a:p>
            <a:pPr marL="264319" fontAlgn="base">
              <a:lnSpc>
                <a:spcPct val="107000"/>
              </a:lnSpc>
              <a:spcBef>
                <a:spcPts val="141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endParaRPr lang="en-US" altLang="en-US" sz="2000" dirty="0" smtClean="0">
              <a:cs typeface="Cambria" panose="02040503050406030204" pitchFamily="18" charset="0"/>
            </a:endParaRPr>
          </a:p>
          <a:p>
            <a:pPr marL="264319" fontAlgn="base">
              <a:lnSpc>
                <a:spcPct val="107000"/>
              </a:lnSpc>
              <a:spcBef>
                <a:spcPts val="141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endParaRPr lang="en-US" altLang="en-US" sz="2000" dirty="0" smtClean="0">
              <a:cs typeface="Cambria" panose="02040503050406030204" pitchFamily="18" charset="0"/>
            </a:endParaRPr>
          </a:p>
          <a:p>
            <a:pPr marL="264319" fontAlgn="base">
              <a:lnSpc>
                <a:spcPct val="107000"/>
              </a:lnSpc>
              <a:spcBef>
                <a:spcPts val="141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r>
              <a:rPr lang="en-US" altLang="en-US" sz="2000" dirty="0" smtClean="0">
                <a:cs typeface="Cambria" panose="02040503050406030204" pitchFamily="18" charset="0"/>
              </a:rPr>
              <a:t>Where </a:t>
            </a:r>
            <a:r>
              <a:rPr lang="en-US" altLang="en-US" sz="2000" dirty="0">
                <a:cs typeface="Cambria" panose="02040503050406030204" pitchFamily="18" charset="0"/>
              </a:rPr>
              <a:t>indicator 𝛿</a:t>
            </a:r>
            <a:r>
              <a:rPr lang="en-US" altLang="en-US" sz="2000" baseline="-25000" dirty="0" err="1">
                <a:cs typeface="Cambria" panose="02040503050406030204" pitchFamily="18" charset="0"/>
              </a:rPr>
              <a:t>ij</a:t>
            </a:r>
            <a:r>
              <a:rPr lang="en-US" altLang="en-US" sz="2000" baseline="41000" dirty="0">
                <a:cs typeface="Cambria" panose="02040503050406030204" pitchFamily="18" charset="0"/>
              </a:rPr>
              <a:t>(f) </a:t>
            </a:r>
            <a:r>
              <a:rPr lang="en-US" altLang="en-US" sz="2000" dirty="0">
                <a:cs typeface="Cambria" panose="02040503050406030204" pitchFamily="18" charset="0"/>
              </a:rPr>
              <a:t>= 0, if either</a:t>
            </a:r>
          </a:p>
          <a:p>
            <a:pPr marL="514350" lvl="1" indent="-257175" fontAlgn="base">
              <a:lnSpc>
                <a:spcPct val="107000"/>
              </a:lnSpc>
              <a:spcBef>
                <a:spcPts val="141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r>
              <a:rPr lang="en-US" altLang="en-US" sz="2000" dirty="0" err="1">
                <a:cs typeface="Cambria" panose="02040503050406030204" pitchFamily="18" charset="0"/>
              </a:rPr>
              <a:t>x</a:t>
            </a:r>
            <a:r>
              <a:rPr lang="en-US" altLang="en-US" sz="2000" baseline="-17000" dirty="0" err="1">
                <a:cs typeface="Cambria" panose="02040503050406030204" pitchFamily="18" charset="0"/>
              </a:rPr>
              <a:t>if</a:t>
            </a:r>
            <a:r>
              <a:rPr lang="en-US" altLang="en-US" sz="2000" baseline="-17000" dirty="0">
                <a:cs typeface="Cambria" panose="02040503050406030204" pitchFamily="18" charset="0"/>
              </a:rPr>
              <a:t> </a:t>
            </a:r>
            <a:r>
              <a:rPr lang="en-US" altLang="en-US" sz="2000" dirty="0">
                <a:cs typeface="Cambria" panose="02040503050406030204" pitchFamily="18" charset="0"/>
              </a:rPr>
              <a:t>or </a:t>
            </a:r>
            <a:r>
              <a:rPr lang="en-US" altLang="en-US" sz="2000" dirty="0" err="1">
                <a:cs typeface="Cambria" panose="02040503050406030204" pitchFamily="18" charset="0"/>
              </a:rPr>
              <a:t>x</a:t>
            </a:r>
            <a:r>
              <a:rPr lang="en-US" altLang="en-US" sz="2000" baseline="-17000" dirty="0" err="1">
                <a:cs typeface="Cambria" panose="02040503050406030204" pitchFamily="18" charset="0"/>
              </a:rPr>
              <a:t>jf</a:t>
            </a:r>
            <a:r>
              <a:rPr lang="en-US" altLang="en-US" sz="2000" baseline="-17000" dirty="0">
                <a:cs typeface="Cambria" panose="02040503050406030204" pitchFamily="18" charset="0"/>
              </a:rPr>
              <a:t> </a:t>
            </a:r>
            <a:r>
              <a:rPr lang="en-US" altLang="en-US" sz="2000" dirty="0">
                <a:cs typeface="Cambria" panose="02040503050406030204" pitchFamily="18" charset="0"/>
              </a:rPr>
              <a:t>is missing (i.e., there is no measurement  of attribute </a:t>
            </a:r>
            <a:r>
              <a:rPr lang="en-US" altLang="en-US" sz="2000" i="1" dirty="0">
                <a:cs typeface="Cambria" panose="02040503050406030204" pitchFamily="18" charset="0"/>
              </a:rPr>
              <a:t>f </a:t>
            </a:r>
            <a:r>
              <a:rPr lang="en-US" altLang="en-US" sz="2000" dirty="0">
                <a:cs typeface="Cambria" panose="02040503050406030204" pitchFamily="18" charset="0"/>
              </a:rPr>
              <a:t>for object </a:t>
            </a:r>
            <a:r>
              <a:rPr lang="en-US" altLang="en-US" sz="2000" dirty="0" err="1">
                <a:cs typeface="Cambria" panose="02040503050406030204" pitchFamily="18" charset="0"/>
              </a:rPr>
              <a:t>i</a:t>
            </a:r>
            <a:r>
              <a:rPr lang="en-US" altLang="en-US" sz="2000" dirty="0">
                <a:cs typeface="Cambria" panose="02040503050406030204" pitchFamily="18" charset="0"/>
              </a:rPr>
              <a:t> or j), OR</a:t>
            </a:r>
          </a:p>
          <a:p>
            <a:pPr marL="514350" lvl="1" indent="-257175" fontAlgn="base">
              <a:spcBef>
                <a:spcPts val="291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r>
              <a:rPr lang="en-US" altLang="en-US" sz="2000" dirty="0" err="1">
                <a:cs typeface="Cambria" panose="02040503050406030204" pitchFamily="18" charset="0"/>
              </a:rPr>
              <a:t>x</a:t>
            </a:r>
            <a:r>
              <a:rPr lang="en-US" altLang="en-US" sz="2000" baseline="-17000" dirty="0" err="1">
                <a:cs typeface="Cambria" panose="02040503050406030204" pitchFamily="18" charset="0"/>
              </a:rPr>
              <a:t>if</a:t>
            </a:r>
            <a:r>
              <a:rPr lang="en-US" altLang="en-US" sz="2000" baseline="-17000" dirty="0">
                <a:cs typeface="Cambria" panose="02040503050406030204" pitchFamily="18" charset="0"/>
              </a:rPr>
              <a:t> </a:t>
            </a:r>
            <a:r>
              <a:rPr lang="en-US" altLang="en-US" sz="2000" dirty="0">
                <a:cs typeface="Cambria" panose="02040503050406030204" pitchFamily="18" charset="0"/>
              </a:rPr>
              <a:t>= </a:t>
            </a:r>
            <a:r>
              <a:rPr lang="en-US" altLang="en-US" sz="2000" dirty="0" err="1">
                <a:cs typeface="Cambria" panose="02040503050406030204" pitchFamily="18" charset="0"/>
              </a:rPr>
              <a:t>x</a:t>
            </a:r>
            <a:r>
              <a:rPr lang="en-US" altLang="en-US" sz="2000" baseline="-17000" dirty="0" err="1">
                <a:cs typeface="Cambria" panose="02040503050406030204" pitchFamily="18" charset="0"/>
              </a:rPr>
              <a:t>jf</a:t>
            </a:r>
            <a:r>
              <a:rPr lang="en-US" altLang="en-US" sz="2000" baseline="-17000" dirty="0">
                <a:cs typeface="Cambria" panose="02040503050406030204" pitchFamily="18" charset="0"/>
              </a:rPr>
              <a:t> </a:t>
            </a:r>
            <a:r>
              <a:rPr lang="en-US" altLang="en-US" sz="2000" dirty="0">
                <a:cs typeface="Cambria" panose="02040503050406030204" pitchFamily="18" charset="0"/>
              </a:rPr>
              <a:t>= 0 and attribute </a:t>
            </a:r>
            <a:r>
              <a:rPr lang="en-US" altLang="en-US" sz="2000" i="1" dirty="0">
                <a:cs typeface="Cambria" panose="02040503050406030204" pitchFamily="18" charset="0"/>
              </a:rPr>
              <a:t>f </a:t>
            </a:r>
            <a:r>
              <a:rPr lang="en-US" altLang="en-US" sz="2000" dirty="0">
                <a:cs typeface="Cambria" panose="02040503050406030204" pitchFamily="18" charset="0"/>
              </a:rPr>
              <a:t>is asymmetric binary</a:t>
            </a:r>
          </a:p>
          <a:p>
            <a:pPr marL="264319" fontAlgn="base">
              <a:lnSpc>
                <a:spcPct val="107000"/>
              </a:lnSpc>
              <a:spcBef>
                <a:spcPts val="141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r>
              <a:rPr lang="en-US" altLang="en-US" sz="2000" dirty="0">
                <a:cs typeface="Cambria" panose="02040503050406030204" pitchFamily="18" charset="0"/>
              </a:rPr>
              <a:t>Otherwise</a:t>
            </a:r>
          </a:p>
          <a:p>
            <a:pPr marL="514350" lvl="1" indent="-257175" fontAlgn="base">
              <a:spcBef>
                <a:spcPts val="338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r>
              <a:rPr lang="en-IN" altLang="en-US" sz="2000" dirty="0" smtClean="0">
                <a:cs typeface="Cambria" panose="02040503050406030204" pitchFamily="18" charset="0"/>
              </a:rPr>
              <a:t>𝛿</a:t>
            </a:r>
            <a:r>
              <a:rPr lang="en-IN" altLang="en-US" sz="2000" baseline="-25000" dirty="0" err="1" smtClean="0">
                <a:cs typeface="Cambria" panose="02040503050406030204" pitchFamily="18" charset="0"/>
              </a:rPr>
              <a:t>ij</a:t>
            </a:r>
            <a:r>
              <a:rPr lang="en-IN" altLang="en-US" sz="2000" baseline="30000" dirty="0" smtClean="0">
                <a:cs typeface="Cambria" panose="02040503050406030204" pitchFamily="18" charset="0"/>
              </a:rPr>
              <a:t>(f)</a:t>
            </a:r>
            <a:r>
              <a:rPr lang="en-IN" altLang="en-US" sz="2000" dirty="0" smtClean="0">
                <a:cs typeface="Cambria" panose="02040503050406030204" pitchFamily="18" charset="0"/>
              </a:rPr>
              <a:t> = 1 </a:t>
            </a:r>
          </a:p>
          <a:p>
            <a:pPr marL="264319" fontAlgn="base">
              <a:spcBef>
                <a:spcPts val="338"/>
              </a:spcBef>
              <a:spcAft>
                <a:spcPct val="0"/>
              </a:spcAft>
              <a:buFont typeface="Arial" pitchFamily="34" charset="0"/>
              <a:buChar char="•"/>
              <a:tabLst>
                <a:tab pos="133350" algn="l"/>
              </a:tabLst>
            </a:pPr>
            <a:endParaRPr lang="en-IN" altLang="en-US" sz="2000" dirty="0">
              <a:cs typeface="Cambria" panose="020405030504060302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0" y="234554"/>
            <a:ext cx="8389144" cy="857250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endParaRPr lang="en-US" b="0" dirty="0" smtClean="0"/>
          </a:p>
          <a:p>
            <a:pPr fontAlgn="auto">
              <a:spcAft>
                <a:spcPts val="0"/>
              </a:spcAft>
              <a:defRPr/>
            </a:pPr>
            <a:r>
              <a:rPr lang="en-US" b="0" dirty="0" smtClean="0"/>
              <a:t>Proximity </a:t>
            </a:r>
            <a:r>
              <a:rPr lang="en-US" b="0" dirty="0"/>
              <a:t>Measures for Attributes of Mixed Type</a:t>
            </a:r>
          </a:p>
          <a:p>
            <a:pPr fontAlgn="auto">
              <a:spcAft>
                <a:spcPts val="0"/>
              </a:spcAft>
              <a:defRPr/>
            </a:pPr>
            <a:endParaRPr lang="en-IN" b="0" dirty="0"/>
          </a:p>
        </p:txBody>
      </p:sp>
      <p:pic>
        <p:nvPicPr>
          <p:cNvPr id="9830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29000"/>
            <a:ext cx="1897856" cy="762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06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08360" y="381000"/>
            <a:ext cx="7875984" cy="857250"/>
          </a:xfrm>
        </p:spPr>
        <p:txBody>
          <a:bodyPr rtlCol="0" anchor="ctr">
            <a:normAutofit/>
          </a:bodyPr>
          <a:lstStyle/>
          <a:p>
            <a:pPr marL="0" indent="-171450">
              <a:lnSpc>
                <a:spcPts val="2700"/>
              </a:lnSpc>
              <a:spcBef>
                <a:spcPts val="0"/>
              </a:spcBef>
              <a:defRPr/>
            </a:pPr>
            <a:r>
              <a:rPr lang="en-US" sz="2700" spc="-113" dirty="0">
                <a:solidFill>
                  <a:srgbClr val="C00000"/>
                </a:solidFill>
              </a:rPr>
              <a:t>Proximity Measures for Attributes of Mixed Type</a:t>
            </a:r>
          </a:p>
          <a:p>
            <a:pPr marL="0" indent="-171450">
              <a:lnSpc>
                <a:spcPts val="2700"/>
              </a:lnSpc>
              <a:spcBef>
                <a:spcPts val="0"/>
              </a:spcBef>
              <a:defRPr/>
            </a:pPr>
            <a:endParaRPr lang="en-IN" sz="2700" spc="-113" dirty="0">
              <a:solidFill>
                <a:srgbClr val="C00000"/>
              </a:solidFill>
            </a:endParaRPr>
          </a:p>
        </p:txBody>
      </p:sp>
      <p:pic>
        <p:nvPicPr>
          <p:cNvPr id="9933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79050"/>
            <a:ext cx="2126456" cy="85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172" y="2468960"/>
            <a:ext cx="8898228" cy="4575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                          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f is ordinal : convert ordinal attribute to </a:t>
            </a:r>
            <a:r>
              <a:rPr lang="en-US" sz="1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r>
              <a:rPr lang="en-US" sz="1800" b="1" baseline="-250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</a:t>
            </a:r>
            <a:r>
              <a:rPr lang="en-US" sz="1800" b="1" baseline="-25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1800" b="1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Compute rank </a:t>
            </a:r>
            <a:r>
              <a:rPr lang="en-US" sz="1800" dirty="0" err="1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en-US" sz="1800" baseline="-25000" dirty="0" err="1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</a:t>
            </a:r>
            <a:r>
              <a:rPr lang="en-US" sz="1800" baseline="-250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and </a:t>
            </a:r>
            <a:r>
              <a:rPr lang="en-US" altLang="en-US" sz="1800" i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</a:t>
            </a:r>
            <a:r>
              <a:rPr lang="en-US" altLang="en-US" sz="1800" i="1" baseline="-17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</a:t>
            </a:r>
            <a:r>
              <a:rPr lang="en-US" altLang="en-US" sz="1800" baseline="-17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altLang="en-US" sz="1800" baseline="-170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 </a:t>
            </a:r>
            <a:r>
              <a:rPr lang="en-US" alt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= number of ordered states, calculate </a:t>
            </a:r>
          </a:p>
          <a:p>
            <a:pPr marL="342900" indent="-342900">
              <a:buFontTx/>
              <a:buAutoNum type="arabicPeriod"/>
            </a:pPr>
            <a:r>
              <a:rPr 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Treat </a:t>
            </a:r>
            <a:r>
              <a:rPr lang="en-US" sz="1800" dirty="0" err="1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r>
              <a:rPr lang="en-US" sz="1800" baseline="-25000" dirty="0" err="1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</a:t>
            </a:r>
            <a:r>
              <a:rPr lang="en-US" sz="1800" baseline="-250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 numeric</a:t>
            </a:r>
            <a:endParaRPr lang="en-US" sz="18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f is numeric then d</a:t>
            </a:r>
            <a:r>
              <a:rPr lang="en-US" sz="1800" b="1" baseline="-2500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ij  </a:t>
            </a:r>
            <a:r>
              <a:rPr lang="en-US" sz="1800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calculated as 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apply min-max normalization </a:t>
            </a:r>
          </a:p>
          <a:p>
            <a:r>
              <a:rPr 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Euclidian distance between </a:t>
            </a:r>
            <a:r>
              <a:rPr lang="en-US" sz="1800" dirty="0" err="1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18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j</a:t>
            </a:r>
          </a:p>
          <a:p>
            <a:endParaRPr lang="en-US" sz="18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f is nominal then apply simple matching : </a:t>
            </a:r>
          </a:p>
          <a:p>
            <a:endParaRPr lang="en-US" sz="18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33864" lvl="1" indent="-141923">
              <a:spcBef>
                <a:spcPts val="244"/>
              </a:spcBef>
              <a:buFont typeface="Symbol"/>
              <a:buChar char=""/>
              <a:tabLst>
                <a:tab pos="434340" algn="l"/>
              </a:tabLst>
              <a:defRPr/>
            </a:pPr>
            <a:r>
              <a:rPr lang="en-US" sz="1800" i="1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</a:t>
            </a:r>
            <a:r>
              <a:rPr lang="en-US" sz="1800" i="1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i="1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lang="en-US" sz="1800" i="1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total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number </a:t>
            </a:r>
            <a:r>
              <a:rPr lang="en-US" sz="1800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attributes </a:t>
            </a:r>
            <a:r>
              <a:rPr lang="en-US" sz="1800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describing</a:t>
            </a:r>
            <a:r>
              <a:rPr lang="en-US" sz="1800" spc="1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1800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objects</a:t>
            </a:r>
            <a:endParaRPr lang="en-US" sz="18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433864" lvl="1" indent="-141923">
              <a:spcBef>
                <a:spcPts val="233"/>
              </a:spcBef>
              <a:buFont typeface="Symbol"/>
              <a:buChar char=""/>
              <a:tabLst>
                <a:tab pos="434340" algn="l"/>
              </a:tabLst>
              <a:defRPr/>
            </a:pPr>
            <a:r>
              <a:rPr lang="en-US" sz="1800" i="1" spc="19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</a:t>
            </a:r>
            <a:r>
              <a:rPr lang="en-US" sz="1800" i="1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i="1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=</a:t>
            </a:r>
            <a:r>
              <a:rPr lang="en-US" sz="1800" i="1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number</a:t>
            </a:r>
            <a:r>
              <a:rPr lang="en-US" sz="1800" spc="1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 </a:t>
            </a:r>
            <a:r>
              <a:rPr lang="en-US" sz="1800" i="1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matches</a:t>
            </a:r>
            <a:r>
              <a:rPr lang="en-US" sz="1800" i="1" spc="15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(i.e.,</a:t>
            </a:r>
            <a:r>
              <a:rPr lang="en-US" sz="1800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1800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number</a:t>
            </a:r>
            <a:r>
              <a:rPr lang="en-US" sz="1800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of </a:t>
            </a:r>
            <a:r>
              <a:rPr lang="en-US" sz="1800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attributes</a:t>
            </a:r>
            <a:r>
              <a:rPr lang="en-US" sz="1800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lang="en-US" sz="1800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which</a:t>
            </a:r>
            <a:r>
              <a:rPr lang="en-US" sz="1800" spc="3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i="1" spc="4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</a:t>
            </a:r>
            <a:r>
              <a:rPr lang="en-US" sz="1800" i="1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i="1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j</a:t>
            </a:r>
            <a:r>
              <a:rPr lang="en-US" sz="1800" i="1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are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 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lang="en-US" sz="1800" spc="8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1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same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US" sz="1800" spc="4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state),</a:t>
            </a:r>
            <a:endParaRPr lang="en-US" sz="18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endParaRPr lang="en-US" sz="1800" dirty="0" smtClean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18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" y="1387573"/>
            <a:ext cx="8286750" cy="457200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953000"/>
            <a:ext cx="2005013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847" y="2912614"/>
            <a:ext cx="148907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91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Exercise - 2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1340011"/>
            <a:ext cx="8483600" cy="86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information given in the table below, 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customer type of </a:t>
            </a:r>
            <a:r>
              <a:rPr lang="sv-S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sv-SE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=C4 using K-NN. In given example consider all the instances and use locally weighted K-NN algorithm with kernel 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K(d(x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 = 1/ d(x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sv-SE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I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968617"/>
              </p:ext>
            </p:extLst>
          </p:nvPr>
        </p:nvGraphicFramePr>
        <p:xfrm>
          <a:off x="6801081" y="2897555"/>
          <a:ext cx="1959090" cy="18090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97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9545">
                  <a:extLst>
                    <a:ext uri="{9D8B030D-6E8A-4147-A177-3AD203B41FA5}">
                      <a16:colId xmlns:a16="http://schemas.microsoft.com/office/drawing/2014/main" xmlns="" val="3323784806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Weight</a:t>
                      </a:r>
                      <a:endParaRPr lang="en-IN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99930920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32857542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(NA)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12309" y="2097906"/>
            <a:ext cx="8476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alt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min-max normalization on income to obtain [0,1] range. Consider profession and </a:t>
            </a:r>
            <a:r>
              <a:rPr lang="en-US" altLang="en-US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as </a:t>
            </a:r>
            <a:r>
              <a:rPr lang="en-US" alt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nominal. Consider </a:t>
            </a:r>
            <a:r>
              <a:rPr lang="en-US" altLang="en-US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:Locality </a:t>
            </a:r>
            <a:r>
              <a:rPr lang="en-US" alt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ordinal variable with ranking order of [Village, Small Town, Suburban, Metropolitan]. Give equal weight to each attribute.</a:t>
            </a:r>
            <a:endParaRPr lang="en-IN" altLang="en-US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4082" y="4876800"/>
                <a:ext cx="8516089" cy="1765868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d(C4, C2) </a:t>
                </a:r>
              </a:p>
              <a:p>
                <a:pPr eaLnBrk="0" hangingPunct="0">
                  <a:defRPr/>
                </a:pPr>
                <a:r>
                  <a:rPr lang="en-US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distance w.r.t to numerical attributes + distance w.r.t Nominal attributes </a:t>
                </a:r>
              </a:p>
              <a:p>
                <a:pPr eaLnBrk="0" hangingPunct="0">
                  <a:defRPr/>
                </a:pPr>
                <a:r>
                  <a:rPr lang="en-US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Euclidean distance on  (Income, Scaled Locality ) + Categorical distance on attributes (Profession, Region)</a:t>
                </a:r>
                <a:endParaRPr lang="en-US" altLang="en-US" sz="1400" baseline="-250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eaLnBrk="0" hangingPunct="0">
                  <a:defRPr/>
                </a:pPr>
                <a:r>
                  <a:rPr lang="en-US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Income</m:t>
                            </m:r>
                            <m:r>
                              <m:rPr>
                                <m:sty m:val="p"/>
                              </m:rPr>
                              <a:rPr lang="en-IN" sz="140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c</m:t>
                            </m:r>
                            <m:r>
                              <a:rPr lang="en-IN" sz="140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4−</m:t>
                            </m:r>
                            <m:r>
                              <m:rPr>
                                <m:sty m:val="p"/>
                              </m:rPr>
                              <a:rPr lang="en-IN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Income</m:t>
                            </m:r>
                            <m:r>
                              <m:rPr>
                                <m:sty m:val="p"/>
                              </m:rPr>
                              <a:rPr lang="en-IN" sz="140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c</m:t>
                            </m:r>
                            <m:r>
                              <a:rPr lang="en-IN" sz="140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400" baseline="3000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Locality</m:t>
                            </m:r>
                            <m:r>
                              <m:rPr>
                                <m:sty m:val="p"/>
                              </m:rPr>
                              <a:rPr lang="en-IN" sz="140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c</m:t>
                            </m:r>
                            <m:r>
                              <a:rPr lang="en-IN" sz="140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4−</m:t>
                            </m:r>
                            <m:r>
                              <m:rPr>
                                <m:sty m:val="p"/>
                              </m:rPr>
                              <a:rPr lang="en-IN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Locaility</m:t>
                            </m:r>
                            <m:r>
                              <m:rPr>
                                <m:sty m:val="p"/>
                              </m:rPr>
                              <a:rPr lang="en-IN" sz="140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c</m:t>
                            </m:r>
                            <m:r>
                              <a:rPr lang="en-IN" sz="1400" baseline="-250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1400" baseline="30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  <m:r>
                          <a:rPr lang="en-IN" sz="1400" i="1" baseline="300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   </m:t>
                        </m:r>
                      </m:e>
                    </m:rad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+(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𝑁𝑜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𝑜𝑓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𝐶𝑎𝑡𝑒𝑔𝑜𝑟𝑖𝑐𝑎𝑙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𝑓𝑒𝑎𝑡𝑢𝑟𝑒𝑠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−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𝑁𝑜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𝑜𝑓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𝑀𝑎𝑡𝑐h𝑒𝑠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𝑏𝑒𝑡𝑤𝑒𝑒𝑛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𝐶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4 &amp; 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𝐶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2)/(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𝑁𝑜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𝑜𝑓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𝐶𝑎𝑡𝑒𝑔𝑜𝑟𝑖𝑐𝑎𝑙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𝐹𝑒𝑎𝑡𝑢𝑟𝑒𝑠</m:t>
                    </m:r>
                    <m:r>
                      <a:rPr lang="en-IN" sz="1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IN" altLang="en-US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eaLnBrk="0" hangingPunct="0">
                  <a:defRPr/>
                </a:pPr>
                <a:r>
                  <a:rPr lang="en-I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0−0.33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400" baseline="3000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IN" sz="140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0.33−0.67</m:t>
                            </m:r>
                          </m:e>
                        </m:d>
                        <m:r>
                          <a:rPr lang="en-US" sz="1400" baseline="30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  <m:r>
                          <a:rPr lang="en-IN" sz="1400" i="1" baseline="30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   </m:t>
                        </m:r>
                      </m:e>
                    </m:rad>
                    <m:r>
                      <a:rPr lang="en-IN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I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  <m:r>
                          <a:rPr lang="en-IN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−</m:t>
                        </m:r>
                        <m:r>
                          <a:rPr lang="en-I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1400" dirty="0" smtClean="0">
                  <a:solidFill>
                    <a:prstClr val="black"/>
                  </a:solidFill>
                  <a:latin typeface="Times New Roman" panose="02020603050405020304" pitchFamily="18" charset="0"/>
                  <a:ea typeface="Cambria" panose="02040503050406030204" pitchFamily="18" charset="0"/>
                </a:endParaRPr>
              </a:p>
              <a:p>
                <a:pPr eaLnBrk="0" hangingPunct="0">
                  <a:defRPr/>
                </a:pPr>
                <a:r>
                  <a:rPr lang="en-IN" altLang="en-US" sz="1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0.47 + 0.5 = 0.97</a:t>
                </a:r>
                <a:endParaRPr lang="en-IN" altLang="en-US" sz="1400" dirty="0">
                  <a:solidFill>
                    <a:prstClr val="black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82" y="4876800"/>
                <a:ext cx="8516089" cy="1765868"/>
              </a:xfrm>
              <a:prstGeom prst="rect">
                <a:avLst/>
              </a:prstGeom>
              <a:blipFill>
                <a:blip r:embed="rId2"/>
                <a:stretch>
                  <a:fillRect l="-143" t="-342" b="-34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432857"/>
              </p:ext>
            </p:extLst>
          </p:nvPr>
        </p:nvGraphicFramePr>
        <p:xfrm>
          <a:off x="304800" y="2879495"/>
          <a:ext cx="6453036" cy="18617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10868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1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6438">
                  <a:extLst>
                    <a:ext uri="{9D8B030D-6E8A-4147-A177-3AD203B41FA5}">
                      <a16:colId xmlns:a16="http://schemas.microsoft.com/office/drawing/2014/main" xmlns="" val="2713522835"/>
                    </a:ext>
                  </a:extLst>
                </a:gridCol>
                <a:gridCol w="1161114">
                  <a:extLst>
                    <a:ext uri="{9D8B030D-6E8A-4147-A177-3AD203B41FA5}">
                      <a16:colId xmlns:a16="http://schemas.microsoft.com/office/drawing/2014/main" xmlns="" val="1311501218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xmlns="" val="3756830796"/>
                    </a:ext>
                  </a:extLst>
                </a:gridCol>
              </a:tblGrid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Profession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Region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Scaled</a:t>
                      </a: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Locality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0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Doctor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459560329"/>
                  </a:ext>
                </a:extLst>
              </a:tr>
              <a:tr h="2460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Bengali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Carpenter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0.67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Bhojpuri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C5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 Scientist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0.33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292519202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C4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Scientist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0.33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cxnSp>
        <p:nvCxnSpPr>
          <p:cNvPr id="15" name="Curved Connector 14"/>
          <p:cNvCxnSpPr>
            <a:stCxn id="5" idx="1"/>
            <a:endCxn id="11" idx="0"/>
          </p:cNvCxnSpPr>
          <p:nvPr/>
        </p:nvCxnSpPr>
        <p:spPr>
          <a:xfrm rot="10800000" flipV="1">
            <a:off x="4502127" y="3802076"/>
            <a:ext cx="2298954" cy="107472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44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Exercise - 2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1340011"/>
            <a:ext cx="8483600" cy="86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information given in the table below, 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customer type of </a:t>
            </a:r>
            <a:r>
              <a:rPr lang="sv-SE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sv-SE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=C4 using K-NN. In given example consider all the instances and use distance weighted K-NN algorithm with kernel 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K(d(x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 = 1/ d(x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sv-SE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IN" alt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1968617"/>
              </p:ext>
            </p:extLst>
          </p:nvPr>
        </p:nvGraphicFramePr>
        <p:xfrm>
          <a:off x="6801081" y="2897555"/>
          <a:ext cx="1959090" cy="18090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979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9545">
                  <a:extLst>
                    <a:ext uri="{9D8B030D-6E8A-4147-A177-3AD203B41FA5}">
                      <a16:colId xmlns:a16="http://schemas.microsoft.com/office/drawing/2014/main" xmlns="" val="3323784806"/>
                    </a:ext>
                  </a:extLst>
                </a:gridCol>
              </a:tblGrid>
              <a:tr h="423897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Distance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Weight</a:t>
                      </a:r>
                      <a:endParaRPr lang="en-IN" sz="1400" b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99930920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432857542"/>
                  </a:ext>
                </a:extLst>
              </a:tr>
              <a:tr h="230858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(NA)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12309" y="2097906"/>
            <a:ext cx="8476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en-US" alt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min-max normalization on income to obtain [0,1] range. Consider profession and </a:t>
            </a:r>
            <a:r>
              <a:rPr lang="en-US" altLang="en-US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 as </a:t>
            </a:r>
            <a:r>
              <a:rPr lang="en-US" alt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nominal. Consider </a:t>
            </a:r>
            <a:r>
              <a:rPr lang="en-US" altLang="en-US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:Locality </a:t>
            </a:r>
            <a:r>
              <a:rPr lang="en-US" altLang="en-US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ordinal variable with ranking order of [Village, Small Town, Suburban, Metropolitan]. Give equal weight to each attribute.</a:t>
            </a:r>
            <a:endParaRPr lang="en-IN" altLang="en-US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432857"/>
              </p:ext>
            </p:extLst>
          </p:nvPr>
        </p:nvGraphicFramePr>
        <p:xfrm>
          <a:off x="304800" y="2879495"/>
          <a:ext cx="6453036" cy="18617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10868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1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39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6438">
                  <a:extLst>
                    <a:ext uri="{9D8B030D-6E8A-4147-A177-3AD203B41FA5}">
                      <a16:colId xmlns:a16="http://schemas.microsoft.com/office/drawing/2014/main" xmlns="" val="2713522835"/>
                    </a:ext>
                  </a:extLst>
                </a:gridCol>
                <a:gridCol w="1161114">
                  <a:extLst>
                    <a:ext uri="{9D8B030D-6E8A-4147-A177-3AD203B41FA5}">
                      <a16:colId xmlns:a16="http://schemas.microsoft.com/office/drawing/2014/main" xmlns="" val="1311501218"/>
                    </a:ext>
                  </a:extLst>
                </a:gridCol>
                <a:gridCol w="990599">
                  <a:extLst>
                    <a:ext uri="{9D8B030D-6E8A-4147-A177-3AD203B41FA5}">
                      <a16:colId xmlns:a16="http://schemas.microsoft.com/office/drawing/2014/main" xmlns="" val="3756830796"/>
                    </a:ext>
                  </a:extLst>
                </a:gridCol>
              </a:tblGrid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Income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Profession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Region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Scaled</a:t>
                      </a: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Locality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Category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0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0.33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Doctor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459560329"/>
                  </a:ext>
                </a:extLst>
              </a:tr>
              <a:tr h="2460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0.67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Bengali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0.33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Carpenter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0.67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Doctor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Bhojpuri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C5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 Scientist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0.33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L1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292519202"/>
                  </a:ext>
                </a:extLst>
              </a:tr>
              <a:tr h="22472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C4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Scientist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Hindi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0.33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8" marR="68588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aphicFrame>
        <p:nvGraphicFramePr>
          <p:cNvPr id="9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114610"/>
              </p:ext>
            </p:extLst>
          </p:nvPr>
        </p:nvGraphicFramePr>
        <p:xfrm>
          <a:off x="5967318" y="4792691"/>
          <a:ext cx="2821082" cy="139827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639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06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709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07645">
                <a:tc>
                  <a:txBody>
                    <a:bodyPr/>
                    <a:lstStyle/>
                    <a:p>
                      <a:pPr marL="9525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Weight</a:t>
                      </a:r>
                      <a:endParaRPr lang="en-IN" sz="1400" b="0" baseline="0" dirty="0" smtClean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C5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L1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C0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1.06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L1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335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C2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1.06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494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C1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0.33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C3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0.21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4135">
                        <a:lnSpc>
                          <a:spcPct val="107000"/>
                        </a:lnSpc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IN" sz="1400" b="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L2</a:t>
                      </a:r>
                      <a:endParaRPr lang="en-IN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12309" y="5491827"/>
            <a:ext cx="5097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 </a:t>
            </a:r>
            <a:r>
              <a:rPr lang="en-IN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Without weighted KNN, L2 is the majority voted class. (take sum of count of each class)</a:t>
            </a:r>
          </a:p>
          <a:p>
            <a:r>
              <a:rPr lang="en-IN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with weighted distances, L1 class instances are more similar to C4 (take sum of weights of each class)</a:t>
            </a:r>
            <a:endParaRPr lang="en-IN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2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Exercise - 3 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1333500"/>
            <a:ext cx="8483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Consider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following training set in 2-dimensional Euclidean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space. What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is the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prize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 the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product with size 7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if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5-NN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is considered?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Use the kernel of the form </a:t>
            </a:r>
            <a:r>
              <a:rPr lang="sv-S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K(d(x</a:t>
            </a:r>
            <a:r>
              <a:rPr lang="sv-SE" sz="18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sz="18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 = </a:t>
            </a:r>
            <a:r>
              <a:rPr lang="sv-SE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exp( - d(x</a:t>
            </a:r>
            <a:r>
              <a:rPr lang="sv-SE" sz="18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sz="18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sv-SE" sz="18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/ 2b</a:t>
            </a:r>
            <a:r>
              <a:rPr lang="en-IN" sz="1800" baseline="300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 where b=1. Use the linear regression of the form y =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3.5 + 0.8 Size and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learning rate of 0.5 to apply the gradient descent and update the weights at the end of first iteration</a:t>
            </a:r>
            <a:endParaRPr lang="en-IN" sz="1800" dirty="0">
              <a:solidFill>
                <a:prstClr val="black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0200" y="2743200"/>
          <a:ext cx="1955800" cy="32461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795580">
                  <a:extLst>
                    <a:ext uri="{9D8B030D-6E8A-4147-A177-3AD203B41FA5}">
                      <a16:colId xmlns:a16="http://schemas.microsoft.com/office/drawing/2014/main" xmlns="" val="705718203"/>
                    </a:ext>
                  </a:extLst>
                </a:gridCol>
                <a:gridCol w="1160220">
                  <a:extLst>
                    <a:ext uri="{9D8B030D-6E8A-4147-A177-3AD203B41FA5}">
                      <a16:colId xmlns:a16="http://schemas.microsoft.com/office/drawing/2014/main" xmlns="" val="409416372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Size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Product Price</a:t>
                      </a:r>
                      <a:br>
                        <a:rPr lang="en-IN" sz="1400" u="none" strike="noStrike">
                          <a:effectLst/>
                        </a:rPr>
                      </a:br>
                      <a:r>
                        <a:rPr lang="en-IN" sz="1400" u="none" strike="noStrike">
                          <a:effectLst/>
                        </a:rPr>
                        <a:t>(scaled down)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57012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4183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87852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530214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74006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7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1377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8488866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57758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286794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64045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860644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6586188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805" y="3263900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Exercise - 3 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" y="1333500"/>
            <a:ext cx="8483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Consider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following training set in 2-dimensional Euclidean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space. What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is the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prize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 the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product with size 7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if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5-NN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is considered?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Use the kernel of the form </a:t>
            </a:r>
            <a:r>
              <a:rPr lang="sv-S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K(d(x</a:t>
            </a:r>
            <a:r>
              <a:rPr lang="sv-SE" sz="18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sz="18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 = </a:t>
            </a:r>
            <a:r>
              <a:rPr lang="sv-SE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exp( - d(x</a:t>
            </a:r>
            <a:r>
              <a:rPr lang="sv-SE" sz="18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sz="18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sv-SE" sz="18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/ 2b</a:t>
            </a:r>
            <a:r>
              <a:rPr lang="en-IN" sz="1800" baseline="300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 where b=1. Use the linear regression of the form y =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3.5 + 0.8 Size and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learning rate of 0.5 to apply the gradient descent and update the weights at the end of first iteration</a:t>
            </a:r>
            <a:endParaRPr lang="en-IN" sz="1800" dirty="0">
              <a:solidFill>
                <a:prstClr val="black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0200" y="2743200"/>
          <a:ext cx="1955800" cy="32461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795580">
                  <a:extLst>
                    <a:ext uri="{9D8B030D-6E8A-4147-A177-3AD203B41FA5}">
                      <a16:colId xmlns:a16="http://schemas.microsoft.com/office/drawing/2014/main" xmlns="" val="705718203"/>
                    </a:ext>
                  </a:extLst>
                </a:gridCol>
                <a:gridCol w="1160220">
                  <a:extLst>
                    <a:ext uri="{9D8B030D-6E8A-4147-A177-3AD203B41FA5}">
                      <a16:colId xmlns:a16="http://schemas.microsoft.com/office/drawing/2014/main" xmlns="" val="409416372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Size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Product Price</a:t>
                      </a:r>
                      <a:br>
                        <a:rPr lang="en-IN" sz="1400" u="none" strike="noStrike">
                          <a:effectLst/>
                        </a:rPr>
                      </a:br>
                      <a:r>
                        <a:rPr lang="en-IN" sz="1400" u="none" strike="noStrike">
                          <a:effectLst/>
                        </a:rPr>
                        <a:t>(scaled down) 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57012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54183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2587852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5302148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74006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17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1377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8488866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57758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0286794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64045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860644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65861882"/>
                  </a:ext>
                </a:extLst>
              </a:tr>
            </a:tbl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/>
        </p:nvGraphicFramePr>
        <p:xfrm>
          <a:off x="4876800" y="3289300"/>
          <a:ext cx="4038600" cy="333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562600" y="2857213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prstClr val="black"/>
                </a:solidFill>
              </a:rPr>
              <a:t>Considering the 5-NN of the query point x= size = 7</a:t>
            </a:r>
            <a:endParaRPr lang="en-IN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8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457200" y="3352800"/>
            <a:ext cx="7543800" cy="1143000"/>
          </a:xfrm>
        </p:spPr>
        <p:txBody>
          <a:bodyPr>
            <a:noAutofit/>
          </a:bodyPr>
          <a:lstStyle/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3200" b="0" dirty="0"/>
              <a:t>Instances map to points in R</a:t>
            </a:r>
            <a:r>
              <a:rPr lang="sv-SE" sz="3200" b="0" baseline="30000" dirty="0"/>
              <a:t>N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3200" b="0" dirty="0"/>
              <a:t>Less than 20 attributes per instance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3200" b="0" dirty="0"/>
              <a:t>Lots of training </a:t>
            </a:r>
            <a:r>
              <a:rPr lang="sv-SE" sz="3200" b="0" dirty="0" smtClean="0"/>
              <a:t>data</a:t>
            </a:r>
          </a:p>
          <a:p>
            <a:pPr indent="0">
              <a:lnSpc>
                <a:spcPct val="90000"/>
              </a:lnSpc>
            </a:pPr>
            <a:endParaRPr lang="sv-SE" sz="3200" b="0" dirty="0"/>
          </a:p>
          <a:p>
            <a:pPr indent="0">
              <a:lnSpc>
                <a:spcPct val="90000"/>
              </a:lnSpc>
            </a:pPr>
            <a:r>
              <a:rPr lang="sv-SE" sz="3200" b="0" dirty="0"/>
              <a:t>Advantages: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3200" b="0" dirty="0"/>
              <a:t>Training is very fast 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3200" b="0" dirty="0"/>
              <a:t>Learn complex target functions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3200" b="0" dirty="0"/>
              <a:t>Do not </a:t>
            </a:r>
            <a:r>
              <a:rPr lang="sv-SE" sz="3200" b="0" dirty="0" smtClean="0"/>
              <a:t>lose </a:t>
            </a:r>
            <a:r>
              <a:rPr lang="sv-SE" sz="3200" b="0" dirty="0"/>
              <a:t>information</a:t>
            </a:r>
          </a:p>
          <a:p>
            <a:pPr indent="0">
              <a:lnSpc>
                <a:spcPct val="90000"/>
              </a:lnSpc>
            </a:pPr>
            <a:r>
              <a:rPr lang="sv-SE" sz="3200" b="0" dirty="0"/>
              <a:t>Disadvantages: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3200" b="0" dirty="0"/>
              <a:t>Slow at query time </a:t>
            </a:r>
          </a:p>
          <a:p>
            <a:pPr marL="1143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sv-SE" sz="3200" b="0" dirty="0"/>
              <a:t>Easily fooled by irrelevant attributes</a:t>
            </a:r>
            <a:endParaRPr lang="en-US" sz="3200" b="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" y="228600"/>
            <a:ext cx="6121400" cy="850900"/>
          </a:xfrm>
        </p:spPr>
        <p:txBody>
          <a:bodyPr>
            <a:normAutofit fontScale="90000"/>
          </a:bodyPr>
          <a:lstStyle/>
          <a:p>
            <a:r>
              <a:rPr lang="sv-SE" dirty="0"/>
              <a:t>When to Consider Nearest Neighbors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191500" cy="45259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</a:rPr>
              <a:t>For </a:t>
            </a:r>
            <a:r>
              <a:rPr lang="en-US" sz="1800" dirty="0">
                <a:latin typeface="Arial" panose="020B0604020202020204" pitchFamily="34" charset="0"/>
              </a:rPr>
              <a:t>a </a:t>
            </a:r>
            <a:r>
              <a:rPr lang="en-US" sz="1800" dirty="0" smtClean="0">
                <a:latin typeface="Arial" panose="020B0604020202020204" pitchFamily="34" charset="0"/>
              </a:rPr>
              <a:t>given query </a:t>
            </a:r>
            <a:r>
              <a:rPr lang="en-US" sz="1800" dirty="0">
                <a:latin typeface="Arial" panose="020B0604020202020204" pitchFamily="34" charset="0"/>
              </a:rPr>
              <a:t>point </a:t>
            </a:r>
            <a:r>
              <a:rPr lang="en-US" sz="1800" b="1" dirty="0" err="1">
                <a:latin typeface="Arial" panose="020B0604020202020204" pitchFamily="34" charset="0"/>
              </a:rPr>
              <a:t>x</a:t>
            </a:r>
            <a:r>
              <a:rPr lang="en-US" sz="1800" baseline="-25000" dirty="0" err="1">
                <a:latin typeface="Arial" panose="020B0604020202020204" pitchFamily="34" charset="0"/>
              </a:rPr>
              <a:t>q</a:t>
            </a:r>
            <a:r>
              <a:rPr lang="en-US" sz="1800" dirty="0">
                <a:latin typeface="Arial" panose="020B0604020202020204" pitchFamily="34" charset="0"/>
              </a:rPr>
              <a:t> we solve the following weighted regression problem using gradient </a:t>
            </a:r>
            <a:r>
              <a:rPr lang="en-US" sz="1800" dirty="0" smtClean="0">
                <a:latin typeface="Arial" panose="020B0604020202020204" pitchFamily="34" charset="0"/>
              </a:rPr>
              <a:t>descent training rule:</a:t>
            </a:r>
            <a:br>
              <a:rPr lang="en-US" sz="1800" dirty="0" smtClean="0">
                <a:latin typeface="Arial" panose="020B0604020202020204" pitchFamily="34" charset="0"/>
              </a:rPr>
            </a:br>
            <a:endParaRPr lang="en-US" sz="1800" dirty="0" smtClean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</a:rPr>
              <a:t>Note that we need to solve a new regression problem for </a:t>
            </a:r>
            <a:r>
              <a:rPr lang="en-US" sz="1800" i="1" dirty="0">
                <a:latin typeface="Arial" panose="020B0604020202020204" pitchFamily="34" charset="0"/>
              </a:rPr>
              <a:t>every </a:t>
            </a:r>
            <a:r>
              <a:rPr lang="en-US" sz="1800" dirty="0">
                <a:latin typeface="Arial" panose="020B0604020202020204" pitchFamily="34" charset="0"/>
              </a:rPr>
              <a:t>query point—that’s </a:t>
            </a:r>
            <a:r>
              <a:rPr lang="en-US" sz="1800" dirty="0" smtClean="0">
                <a:latin typeface="Arial" panose="020B0604020202020204" pitchFamily="34" charset="0"/>
              </a:rPr>
              <a:t>what it </a:t>
            </a:r>
            <a:r>
              <a:rPr lang="en-US" sz="1800" dirty="0">
                <a:latin typeface="Arial" panose="020B0604020202020204" pitchFamily="34" charset="0"/>
              </a:rPr>
              <a:t>means to be </a:t>
            </a:r>
            <a:r>
              <a:rPr lang="en-US" sz="1800" i="1" dirty="0">
                <a:latin typeface="Arial" panose="020B0604020202020204" pitchFamily="34" charset="0"/>
              </a:rPr>
              <a:t>local</a:t>
            </a:r>
            <a:r>
              <a:rPr lang="en-US" sz="1800" dirty="0">
                <a:latin typeface="Arial" panose="020B0604020202020204" pitchFamily="34" charset="0"/>
              </a:rPr>
              <a:t>. </a:t>
            </a:r>
            <a:endParaRPr lang="en-US" sz="1800" dirty="0" smtClean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</a:rPr>
              <a:t>In </a:t>
            </a:r>
            <a:r>
              <a:rPr lang="en-US" sz="1800" dirty="0">
                <a:latin typeface="Arial" panose="020B0604020202020204" pitchFamily="34" charset="0"/>
              </a:rPr>
              <a:t>ordinary linear regression, we solved the regression problem once</a:t>
            </a:r>
            <a:r>
              <a:rPr lang="en-US" sz="1800" dirty="0" smtClean="0">
                <a:latin typeface="Arial" panose="020B0604020202020204" pitchFamily="34" charset="0"/>
              </a:rPr>
              <a:t>, globally</a:t>
            </a:r>
            <a:r>
              <a:rPr lang="en-US" sz="1800" dirty="0">
                <a:latin typeface="Arial" panose="020B0604020202020204" pitchFamily="34" charset="0"/>
              </a:rPr>
              <a:t>, and then used the same </a:t>
            </a:r>
            <a:r>
              <a:rPr lang="en-US" sz="1800" dirty="0" err="1">
                <a:latin typeface="Arial" panose="020B0604020202020204" pitchFamily="34" charset="0"/>
              </a:rPr>
              <a:t>h</a:t>
            </a:r>
            <a:r>
              <a:rPr lang="en-US" sz="1800" b="1" baseline="-25000" dirty="0" err="1">
                <a:latin typeface="Arial" panose="020B0604020202020204" pitchFamily="34" charset="0"/>
              </a:rPr>
              <a:t>w</a:t>
            </a:r>
            <a:r>
              <a:rPr lang="en-US" sz="1800" b="1" dirty="0">
                <a:latin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</a:rPr>
              <a:t>for any query point</a:t>
            </a:r>
            <a:r>
              <a:rPr lang="en-US" sz="1800" dirty="0" smtClean="0">
                <a:latin typeface="Arial" panose="020B0604020202020204" pitchFamily="34" charset="0"/>
              </a:rPr>
              <a:t>.</a:t>
            </a:r>
            <a:endParaRPr lang="en-IN" sz="1800" dirty="0">
              <a:latin typeface="Arial" panose="020B0604020202020204" pitchFamily="34" charset="0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Locally weighted linear regression</a:t>
            </a:r>
          </a:p>
          <a:p>
            <a:r>
              <a:rPr lang="en-US" sz="2400" b="1" dirty="0" smtClean="0">
                <a:latin typeface="Arial" panose="020B0604020202020204" pitchFamily="34" charset="0"/>
              </a:rPr>
              <a:t> regression</a:t>
            </a:r>
            <a:endParaRPr lang="en-US" sz="2400" b="1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6508234" cy="684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3015452" y="2930602"/>
            <a:ext cx="4374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used in GD formula for calculation of Delta Wi</a:t>
            </a:r>
            <a:endParaRPr lang="en-IN" sz="1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648200"/>
            <a:ext cx="3163485" cy="76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1716" y="5633154"/>
            <a:ext cx="7704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Note: + sign in weight update rule as in </a:t>
            </a:r>
            <a:r>
              <a:rPr lang="en-US" b="1" dirty="0" smtClean="0">
                <a:solidFill>
                  <a:prstClr val="black"/>
                </a:solidFill>
                <a:sym typeface="Symbol" panose="05050102010706020507" pitchFamily="18" charset="2"/>
              </a:rPr>
              <a:t></a:t>
            </a:r>
            <a:r>
              <a:rPr lang="en-US" b="1" dirty="0" err="1" smtClean="0">
                <a:solidFill>
                  <a:prstClr val="black"/>
                </a:solidFill>
                <a:sym typeface="Symbol" panose="05050102010706020507" pitchFamily="18" charset="2"/>
              </a:rPr>
              <a:t>w</a:t>
            </a:r>
            <a:r>
              <a:rPr lang="en-US" b="1" baseline="-25000" dirty="0" err="1" smtClean="0">
                <a:solidFill>
                  <a:prstClr val="black"/>
                </a:solidFill>
                <a:sym typeface="Symbol" panose="05050102010706020507" pitchFamily="18" charset="2"/>
              </a:rPr>
              <a:t>i</a:t>
            </a:r>
            <a:r>
              <a:rPr lang="en-US" b="1" baseline="-25000" dirty="0" smtClean="0">
                <a:solidFill>
                  <a:prstClr val="black"/>
                </a:solidFill>
                <a:sym typeface="Symbol" panose="05050102010706020507" pitchFamily="18" charset="2"/>
              </a:rPr>
              <a:t> </a:t>
            </a:r>
            <a:r>
              <a:rPr lang="en-US" b="1" dirty="0" smtClean="0">
                <a:solidFill>
                  <a:prstClr val="black"/>
                </a:solidFill>
                <a:sym typeface="Symbol" panose="05050102010706020507" pitchFamily="18" charset="2"/>
              </a:rPr>
              <a:t>(actual-prediction ) is used.</a:t>
            </a:r>
          </a:p>
          <a:p>
            <a:endParaRPr lang="en-US" b="1" dirty="0">
              <a:solidFill>
                <a:prstClr val="black"/>
              </a:solidFill>
              <a:sym typeface="Symbol" panose="05050102010706020507" pitchFamily="18" charset="2"/>
            </a:endParaRPr>
          </a:p>
          <a:p>
            <a:r>
              <a:rPr lang="en-US" b="1" dirty="0" smtClean="0">
                <a:solidFill>
                  <a:prstClr val="black"/>
                </a:solidFill>
                <a:sym typeface="Symbol" panose="05050102010706020507" pitchFamily="18" charset="2"/>
              </a:rPr>
              <a:t>If we use (prediction – actual) then instead of ‘+’,     ‘-’ sign will be used.</a:t>
            </a:r>
            <a:endParaRPr lang="en-IN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8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Exercise - 3</a:t>
            </a:r>
            <a:endParaRPr lang="en-IN" sz="2400" b="1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654" y="1214370"/>
            <a:ext cx="907334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 fontAlgn="auto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defRPr/>
            </a:pP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Consider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following training set in 2-dimensional Euclidean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space. What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is the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prize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 the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product with size 7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if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5-NN </a:t>
            </a:r>
            <a:r>
              <a:rPr lang="en-IN" sz="1800" dirty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is considered? 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Use the kernel of the form </a:t>
            </a:r>
            <a:r>
              <a:rPr lang="sv-S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K(d(x</a:t>
            </a:r>
            <a:r>
              <a:rPr lang="sv-SE" sz="18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sz="18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)) = </a:t>
            </a:r>
            <a:r>
              <a:rPr lang="sv-SE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exp( - d(x</a:t>
            </a:r>
            <a:r>
              <a:rPr lang="sv-SE" sz="18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sv-SE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,x</a:t>
            </a:r>
            <a:r>
              <a:rPr lang="sv-SE" sz="1800" baseline="-25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sv-SE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sv-SE" sz="18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/ 2b</a:t>
            </a:r>
            <a:r>
              <a:rPr lang="en-IN" sz="1800" baseline="300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lang="en-IN" sz="1800" dirty="0" smtClean="0">
                <a:solidFill>
                  <a:prstClr val="black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 where b=1. Use the linear regression of the form Price = 3 + 0.8 Size and the learning rate of 0.2 to apply the gradient descent and update the weights at the end of first iteration</a:t>
            </a:r>
            <a:endParaRPr lang="en-IN" sz="1800" dirty="0">
              <a:solidFill>
                <a:prstClr val="black"/>
              </a:solidFill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07692"/>
              </p:ext>
            </p:extLst>
          </p:nvPr>
        </p:nvGraphicFramePr>
        <p:xfrm>
          <a:off x="330200" y="2743200"/>
          <a:ext cx="5232400" cy="33070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736600">
                  <a:extLst>
                    <a:ext uri="{9D8B030D-6E8A-4147-A177-3AD203B41FA5}">
                      <a16:colId xmlns:a16="http://schemas.microsoft.com/office/drawing/2014/main" xmlns="" val="7057182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409416372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17199622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xmlns="" val="2353850519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Size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Product Price</a:t>
                      </a:r>
                      <a:br>
                        <a:rPr lang="en-IN" sz="1400" u="none" strike="noStrike" dirty="0">
                          <a:effectLst/>
                        </a:rPr>
                      </a:br>
                      <a:r>
                        <a:rPr lang="en-IN" sz="1400" u="none" strike="noStrike" dirty="0">
                          <a:effectLst/>
                        </a:rPr>
                        <a:t>(scaled down)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d(</a:t>
                      </a:r>
                      <a:r>
                        <a:rPr lang="en-IN" sz="14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xq</a:t>
                      </a:r>
                      <a:r>
                        <a:rPr lang="en-IN" sz="1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xi)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v-SE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K(d(x</a:t>
                      </a:r>
                      <a:r>
                        <a:rPr lang="sv-SE" sz="1400" baseline="-25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</a:t>
                      </a:r>
                      <a:r>
                        <a:rPr lang="sv-SE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,x</a:t>
                      </a:r>
                      <a:r>
                        <a:rPr lang="sv-SE" sz="1400" baseline="-25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sv-SE" sz="14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)) </a:t>
                      </a:r>
                      <a:endParaRPr lang="en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57012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4183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87852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53021489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2740066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78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411377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8488866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757758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86794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7640452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0644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36586188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19800" y="3004232"/>
            <a:ext cx="2552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Apply gradient descent where the gradient is weighed by the kernel output. Initial values</a:t>
            </a:r>
          </a:p>
          <a:p>
            <a:r>
              <a:rPr lang="en-IN" sz="1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w0=3, </a:t>
            </a:r>
            <a:r>
              <a:rPr lang="en-IN" sz="1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w1=0.8</a:t>
            </a:r>
          </a:p>
          <a:p>
            <a:endParaRPr lang="en-IN" sz="1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Answer : </a:t>
            </a:r>
          </a:p>
          <a:p>
            <a:r>
              <a:rPr lang="en-IN" sz="1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Updated weights after 1</a:t>
            </a:r>
            <a:r>
              <a:rPr lang="en-IN" sz="1400" baseline="300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</a:t>
            </a:r>
            <a:r>
              <a:rPr lang="en-IN" sz="1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iteration </a:t>
            </a:r>
          </a:p>
          <a:p>
            <a:r>
              <a:rPr lang="en-IN" sz="1400" dirty="0" smtClean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w1 = 0.95, w0= 3.02</a:t>
            </a:r>
            <a:endParaRPr lang="en-IN" sz="14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763798"/>
              </p:ext>
            </p:extLst>
          </p:nvPr>
        </p:nvGraphicFramePr>
        <p:xfrm>
          <a:off x="5562599" y="5586886"/>
          <a:ext cx="3581401" cy="73771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182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53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78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825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Price Prediction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9.699758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After 1st iteration of  GD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945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8.6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Before GD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3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 August 2023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600" y="2819400"/>
            <a:ext cx="6120680" cy="1524000"/>
          </a:xfrm>
        </p:spPr>
        <p:txBody>
          <a:bodyPr/>
          <a:lstStyle/>
          <a:p>
            <a:pPr algn="ctr"/>
            <a:r>
              <a:rPr lang="en-IN" sz="6000" b="1" dirty="0" smtClean="0">
                <a:solidFill>
                  <a:srgbClr val="0033CC"/>
                </a:solidFill>
                <a:latin typeface="+mn-lt"/>
              </a:rPr>
              <a:t>Thank You</a:t>
            </a:r>
            <a:endParaRPr lang="en-IN" sz="6000" b="1" dirty="0">
              <a:solidFill>
                <a:srgbClr val="0033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612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6688" y="510489"/>
            <a:ext cx="8229600" cy="1143000"/>
          </a:xfrm>
        </p:spPr>
        <p:txBody>
          <a:bodyPr/>
          <a:lstStyle/>
          <a:p>
            <a:pPr algn="l"/>
            <a:r>
              <a:rPr lang="en-US" b="1" dirty="0"/>
              <a:t>k-Nearest Neighbor Classifier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653489"/>
            <a:ext cx="9144000" cy="3086100"/>
          </a:xfrm>
        </p:spPr>
        <p:txBody>
          <a:bodyPr>
            <a:noAutofit/>
          </a:bodyPr>
          <a:lstStyle/>
          <a:p>
            <a:r>
              <a:rPr lang="en-IN" sz="2800" dirty="0"/>
              <a:t>Considers all instances as members of n-dimensional space</a:t>
            </a:r>
          </a:p>
          <a:p>
            <a:r>
              <a:rPr lang="en-IN" sz="2800" dirty="0"/>
              <a:t>Nearest neighbours of an instance is determined based on Euclidean distance </a:t>
            </a:r>
          </a:p>
          <a:p>
            <a:r>
              <a:rPr lang="en-IN" sz="2800" dirty="0"/>
              <a:t>Distance between two n-dimensional instances x</a:t>
            </a:r>
            <a:r>
              <a:rPr lang="en-IN" sz="2800" baseline="-25000" dirty="0"/>
              <a:t>i</a:t>
            </a:r>
            <a:r>
              <a:rPr lang="en-IN" sz="2800" dirty="0"/>
              <a:t> and </a:t>
            </a:r>
            <a:r>
              <a:rPr lang="en-IN" sz="2800" dirty="0" err="1"/>
              <a:t>x</a:t>
            </a:r>
            <a:r>
              <a:rPr lang="en-IN" sz="2800" baseline="-25000" dirty="0" err="1"/>
              <a:t>j</a:t>
            </a:r>
            <a:r>
              <a:rPr lang="en-IN" sz="2800" dirty="0"/>
              <a:t> is given by: </a:t>
            </a:r>
          </a:p>
          <a:p>
            <a:endParaRPr lang="en-IN" sz="2800" dirty="0"/>
          </a:p>
          <a:p>
            <a:endParaRPr lang="en-IN" sz="2800" dirty="0"/>
          </a:p>
          <a:p>
            <a:r>
              <a:rPr lang="en-IN" sz="2800" dirty="0" smtClean="0"/>
              <a:t>For nearest neighbour classifier</a:t>
            </a:r>
            <a:r>
              <a:rPr lang="en-IN" sz="2800" dirty="0"/>
              <a:t>, target function can be discrete or continuous</a:t>
            </a:r>
          </a:p>
          <a:p>
            <a:endParaRPr lang="en-IN" sz="2800" dirty="0"/>
          </a:p>
          <a:p>
            <a:pPr lvl="1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1A76CA2-7BDA-5445-BA59-1F9D3F07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657600"/>
            <a:ext cx="4259723" cy="124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70" name="Object 5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3551078" y="2199476"/>
          <a:ext cx="4292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Microsoft Equation 3.0" r:id="rId4" imgW="4292600" imgH="431800" progId="Equation.3">
                  <p:embed/>
                </p:oleObj>
              </mc:Choice>
              <mc:Fallback>
                <p:oleObj name="Microsoft Equation 3.0" r:id="rId4" imgW="4292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1078" y="2199476"/>
                        <a:ext cx="4292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6" name="Slide Number Placeholder 6"/>
          <p:cNvSpPr>
            <a:spLocks noGrp="1"/>
          </p:cNvSpPr>
          <p:nvPr>
            <p:ph type="sldNum" sz="quarter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fld id="{90F997E8-5A52-43AE-A148-F37C87DD8774}" type="slidenum">
              <a:rPr lang="en-US" altLang="en-US" sz="900">
                <a:solidFill>
                  <a:prstClr val="black"/>
                </a:solidFill>
              </a:rPr>
              <a:pPr defTabSz="685800" eaLnBrk="1" hangingPunct="1">
                <a:spcBef>
                  <a:spcPct val="0"/>
                </a:spcBef>
                <a:buClrTx/>
                <a:buSzTx/>
                <a:buNone/>
              </a:pPr>
              <a:t>8</a:t>
            </a:fld>
            <a:endParaRPr lang="en-US" altLang="en-US" sz="900">
              <a:solidFill>
                <a:prstClr val="black"/>
              </a:solidFill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3861" y="1500187"/>
            <a:ext cx="8278180" cy="4601363"/>
          </a:xfrm>
        </p:spPr>
        <p:txBody>
          <a:bodyPr/>
          <a:lstStyle/>
          <a:p>
            <a:pPr eaLnBrk="1" hangingPunct="1"/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1:  </a:t>
            </a:r>
            <a:r>
              <a:rPr lang="en-US" altLang="en-US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Manhattan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(city block, L</a:t>
            </a:r>
            <a:r>
              <a:rPr lang="en-US" altLang="en-US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norm)</a:t>
            </a:r>
            <a:r>
              <a:rPr lang="en-US" altLang="en-US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endParaRPr lang="en-US" altLang="en-US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2:  (L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norm) </a:t>
            </a:r>
            <a:r>
              <a:rPr lang="en-US" altLang="en-US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distance</a:t>
            </a:r>
          </a:p>
          <a:p>
            <a:pPr lvl="4"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altLang="en-US" sz="2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“supremum”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en-US" sz="2000" baseline="-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en-US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norm, L</a:t>
            </a:r>
            <a:r>
              <a:rPr lang="en-US" altLang="en-US" sz="20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en-US" altLang="en-US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norm) distance. </a:t>
            </a:r>
          </a:p>
          <a:p>
            <a:pPr lvl="1" eaLnBrk="1" hangingPunct="1"/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maximum difference between any component (attribute) of the vectors</a:t>
            </a:r>
          </a:p>
          <a:p>
            <a:pPr lvl="1" eaLnBrk="1" hangingPunct="1"/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76200" y="681430"/>
            <a:ext cx="877824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Measures : Special Cases of </a:t>
            </a:r>
            <a:r>
              <a:rPr lang="en-US" alt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Minkowski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46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395709"/>
              </p:ext>
            </p:extLst>
          </p:nvPr>
        </p:nvGraphicFramePr>
        <p:xfrm>
          <a:off x="2012503" y="3252937"/>
          <a:ext cx="5150298" cy="598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6" imgW="5003800" imgH="584200" progId="Equation.3">
                  <p:embed/>
                </p:oleObj>
              </mc:Choice>
              <mc:Fallback>
                <p:oleObj name="Equation" r:id="rId6" imgW="50038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503" y="3252937"/>
                        <a:ext cx="5150298" cy="5988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7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06" y="5129220"/>
            <a:ext cx="5276872" cy="8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8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00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3943350" y="3554413"/>
          <a:ext cx="952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Equation" r:id="rId4" imgW="952087" imgH="406224" progId="Equation.3">
                  <p:embed/>
                </p:oleObj>
              </mc:Choice>
              <mc:Fallback>
                <p:oleObj name="Equation" r:id="rId4" imgW="952087" imgH="4062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3350" y="3554413"/>
                        <a:ext cx="9525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4" name="Slide Number Placeholder 6"/>
          <p:cNvSpPr>
            <a:spLocks noGrp="1"/>
          </p:cNvSpPr>
          <p:nvPr>
            <p:ph type="sldNum" sz="quarter" idx="1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57213" indent="-214313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857250" indent="-17145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685800" eaLnBrk="1" hangingPunct="1">
              <a:spcBef>
                <a:spcPct val="0"/>
              </a:spcBef>
              <a:buClrTx/>
              <a:buSzTx/>
              <a:buNone/>
            </a:pPr>
            <a:fld id="{7145E8D7-6790-44B8-8145-A7CC18F5CC8A}" type="slidenum">
              <a:rPr lang="en-US" altLang="en-US" sz="900">
                <a:solidFill>
                  <a:prstClr val="black"/>
                </a:solidFill>
              </a:rPr>
              <a:pPr defTabSz="685800" eaLnBrk="1" hangingPunct="1">
                <a:spcBef>
                  <a:spcPct val="0"/>
                </a:spcBef>
                <a:buClrTx/>
                <a:buSzTx/>
                <a:buNone/>
              </a:pPr>
              <a:t>9</a:t>
            </a:fld>
            <a:endParaRPr lang="en-US" altLang="en-US" sz="900">
              <a:solidFill>
                <a:prstClr val="black"/>
              </a:solidFill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7375" y="1362075"/>
            <a:ext cx="8556625" cy="4186238"/>
          </a:xfrm>
          <a:noFill/>
        </p:spPr>
        <p:txBody>
          <a:bodyPr vert="horz" lIns="69056" tIns="34529" rIns="69056" bIns="34529" rtlCol="0">
            <a:normAutofit/>
          </a:bodyPr>
          <a:lstStyle/>
          <a:p>
            <a:pPr lvl="1">
              <a:lnSpc>
                <a:spcPct val="110000"/>
              </a:lnSpc>
              <a:spcBef>
                <a:spcPts val="1350"/>
              </a:spcBef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raw score to be standardized,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mean of the population, </a:t>
            </a:r>
            <a:r>
              <a:rPr lang="el-G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standard deviation</a:t>
            </a:r>
            <a:endParaRPr lang="el-G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between the raw score and the population mean in units of the standard deviation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when the raw score is below the mean, “+” when above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110000"/>
              </a:lnSpc>
              <a:buNone/>
            </a:pP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ct val="110000"/>
              </a:lnSpc>
              <a:buNone/>
            </a:pP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38200"/>
            <a:ext cx="7886700" cy="442913"/>
          </a:xfrm>
          <a:prstGeom prst="rect">
            <a:avLst/>
          </a:prstGeom>
          <a:noFill/>
        </p:spPr>
        <p:txBody>
          <a:bodyPr vert="horz" lIns="69056" tIns="34529" rIns="69056" bIns="34529" rtlCol="0" anchor="ctr">
            <a:noAutofit/>
          </a:bodyPr>
          <a:lstStyle/>
          <a:p>
            <a:pPr eaLnBrk="1" hangingPunct="1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 Numeric Data</a:t>
            </a:r>
          </a:p>
        </p:txBody>
      </p:sp>
    </p:spTree>
    <p:extLst>
      <p:ext uri="{BB962C8B-B14F-4D97-AF65-F5344CB8AC3E}">
        <p14:creationId xmlns:p14="http://schemas.microsoft.com/office/powerpoint/2010/main" val="9082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0 = 1$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 = \frac{size - 1000}{2000}$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 = \frac{\#bedrooms - 2}{5}$&#10;&#10;&#10;\end{document}"/>
  <p:tag name="IGUANATEXSIZE" val="2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50202</TotalTime>
  <Words>3411</Words>
  <Application>Microsoft Office PowerPoint</Application>
  <PresentationFormat>On-screen Show (4:3)</PresentationFormat>
  <Paragraphs>757</Paragraphs>
  <Slides>62</Slides>
  <Notes>7</Notes>
  <HiddenSlides>7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81" baseType="lpstr">
      <vt:lpstr>Arial</vt:lpstr>
      <vt:lpstr>Calibri</vt:lpstr>
      <vt:lpstr>Calibri Light</vt:lpstr>
      <vt:lpstr>Cambria</vt:lpstr>
      <vt:lpstr>Cambria Math</vt:lpstr>
      <vt:lpstr>Courier New</vt:lpstr>
      <vt:lpstr>Helvetica</vt:lpstr>
      <vt:lpstr>Symbol</vt:lpstr>
      <vt:lpstr>Tahoma</vt:lpstr>
      <vt:lpstr>Times New Roman</vt:lpstr>
      <vt:lpstr>Trebuchet MS</vt:lpstr>
      <vt:lpstr>Wingdings</vt:lpstr>
      <vt:lpstr>1_Office Theme</vt:lpstr>
      <vt:lpstr>Office Theme</vt:lpstr>
      <vt:lpstr>2_Office Theme</vt:lpstr>
      <vt:lpstr>20_Office Theme</vt:lpstr>
      <vt:lpstr>29_Office Theme</vt:lpstr>
      <vt:lpstr>Microsoft Equation 3.0</vt:lpstr>
      <vt:lpstr>Equation</vt:lpstr>
      <vt:lpstr> Instance-based Learning</vt:lpstr>
      <vt:lpstr>PowerPoint Presentation</vt:lpstr>
      <vt:lpstr>PowerPoint Presentation</vt:lpstr>
      <vt:lpstr>k-Nearest Neighbor Classifier</vt:lpstr>
      <vt:lpstr>Instance Based Learning</vt:lpstr>
      <vt:lpstr>When to Consider Nearest Neighbors</vt:lpstr>
      <vt:lpstr>k-Nearest Neighbor Classifier</vt:lpstr>
      <vt:lpstr>Distance Measures : Special Cases of Minkowski </vt:lpstr>
      <vt:lpstr>Standardizing Numeric Data</vt:lpstr>
      <vt:lpstr>Multiple Features</vt:lpstr>
      <vt:lpstr>PowerPoint Presentation</vt:lpstr>
      <vt:lpstr>Discrete and Continuous-valued function</vt:lpstr>
      <vt:lpstr>k-Nearest Neighbor Classifier</vt:lpstr>
      <vt:lpstr>k-NN examples</vt:lpstr>
      <vt:lpstr>Voronoi Diagram</vt:lpstr>
      <vt:lpstr>Voronoi Diagram</vt:lpstr>
      <vt:lpstr>3-Nearest Neighbors</vt:lpstr>
      <vt:lpstr>7-Nearest Neighbors</vt:lpstr>
      <vt:lpstr>PowerPoint Presentation</vt:lpstr>
      <vt:lpstr>Finding optimal k for kNN classifiers</vt:lpstr>
      <vt:lpstr>PowerPoint Presentation</vt:lpstr>
      <vt:lpstr>PowerPoint Presentation</vt:lpstr>
      <vt:lpstr>Distance Weighted k-NN</vt:lpstr>
      <vt:lpstr>Distance Weighted Average</vt:lpstr>
      <vt:lpstr>Distance Weighted NN</vt:lpstr>
      <vt:lpstr>Distance Weighted NN</vt:lpstr>
      <vt:lpstr>Distance Weighted NN</vt:lpstr>
      <vt:lpstr>Curse of Dimensionality</vt:lpstr>
      <vt:lpstr>PowerPoint Presentation</vt:lpstr>
      <vt:lpstr>PowerPoint Presentation</vt:lpstr>
      <vt:lpstr>Linear Regression Example</vt:lpstr>
      <vt:lpstr>PowerPoint Presentation</vt:lpstr>
      <vt:lpstr>PowerPoint Presentation</vt:lpstr>
      <vt:lpstr>PowerPoint Presentation</vt:lpstr>
      <vt:lpstr>PowerPoint Presentation</vt:lpstr>
      <vt:lpstr>Design Issues in Local Regression</vt:lpstr>
      <vt:lpstr>PowerPoint Presentation</vt:lpstr>
      <vt:lpstr>PowerPoint Presentation</vt:lpstr>
      <vt:lpstr>PowerPoint Presentation</vt:lpstr>
      <vt:lpstr>Training Radial Basis Function Networks</vt:lpstr>
      <vt:lpstr>Radial Basis Network Example</vt:lpstr>
      <vt:lpstr>Lazy and Eager Learning</vt:lpstr>
      <vt:lpstr>Confusion Matrix</vt:lpstr>
      <vt:lpstr>Classifier Evaluation Metrics: Accuracy, Error Rate</vt:lpstr>
      <vt:lpstr>PowerPoint Presentation</vt:lpstr>
      <vt:lpstr>PowerPoint Presentation</vt:lpstr>
      <vt:lpstr>Evaluating Classifier Accuracy: Holdout &amp; Cross-Validation Methods</vt:lpstr>
      <vt:lpstr>PowerPoint Presentation</vt:lpstr>
      <vt:lpstr>PowerPoint Presentation</vt:lpstr>
      <vt:lpstr>Literature &amp;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State  University of New York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bits</cp:lastModifiedBy>
  <cp:revision>987</cp:revision>
  <cp:lastPrinted>1601-01-01T00:00:00Z</cp:lastPrinted>
  <dcterms:created xsi:type="dcterms:W3CDTF">2001-10-10T03:11:58Z</dcterms:created>
  <dcterms:modified xsi:type="dcterms:W3CDTF">2023-08-05T07:28:20Z</dcterms:modified>
</cp:coreProperties>
</file>